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0" r:id="rId4"/>
    <p:sldId id="268" r:id="rId5"/>
    <p:sldId id="271" r:id="rId6"/>
    <p:sldId id="273" r:id="rId7"/>
    <p:sldId id="258" r:id="rId8"/>
    <p:sldId id="259" r:id="rId9"/>
    <p:sldId id="260" r:id="rId10"/>
    <p:sldId id="261" r:id="rId11"/>
    <p:sldId id="262" r:id="rId12"/>
    <p:sldId id="272" r:id="rId13"/>
    <p:sldId id="263" r:id="rId14"/>
    <p:sldId id="264" r:id="rId15"/>
    <p:sldId id="265" r:id="rId16"/>
    <p:sldId id="266" r:id="rId17"/>
    <p:sldId id="267" r:id="rId18"/>
    <p:sldId id="269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5" roundtripDataSignature="AMtx7mj5aFkibeZRcAZ+TEDYORz53Io4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243932-FBD3-4957-A3E4-B9C1BBDA22EB}" v="1" dt="2025-02-05T21:56:49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7"/>
    <p:restoredTop sz="94499"/>
  </p:normalViewPr>
  <p:slideViewPr>
    <p:cSldViewPr snapToGrid="0">
      <p:cViewPr varScale="1">
        <p:scale>
          <a:sx n="46" d="100"/>
          <a:sy n="46" d="100"/>
        </p:scale>
        <p:origin x="946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varado, Jorge L" userId="280571f2-ec32-4f18-87eb-2551b18d1778" providerId="ADAL" clId="{66243932-FBD3-4957-A3E4-B9C1BBDA22EB}"/>
    <pc:docChg chg="modSld">
      <pc:chgData name="Alvarado, Jorge L" userId="280571f2-ec32-4f18-87eb-2551b18d1778" providerId="ADAL" clId="{66243932-FBD3-4957-A3E4-B9C1BBDA22EB}" dt="2025-02-05T22:17:17.786" v="62" actId="1076"/>
      <pc:docMkLst>
        <pc:docMk/>
      </pc:docMkLst>
      <pc:sldChg chg="modSp mod">
        <pc:chgData name="Alvarado, Jorge L" userId="280571f2-ec32-4f18-87eb-2551b18d1778" providerId="ADAL" clId="{66243932-FBD3-4957-A3E4-B9C1BBDA22EB}" dt="2025-02-05T21:57:14.750" v="46" actId="207"/>
        <pc:sldMkLst>
          <pc:docMk/>
          <pc:sldMk cId="1538554337" sldId="263"/>
        </pc:sldMkLst>
        <pc:spChg chg="mod">
          <ac:chgData name="Alvarado, Jorge L" userId="280571f2-ec32-4f18-87eb-2551b18d1778" providerId="ADAL" clId="{66243932-FBD3-4957-A3E4-B9C1BBDA22EB}" dt="2025-02-05T21:57:14.750" v="46" actId="207"/>
          <ac:spMkLst>
            <pc:docMk/>
            <pc:sldMk cId="1538554337" sldId="263"/>
            <ac:spMk id="96" creationId="{00000000-0000-0000-0000-000000000000}"/>
          </ac:spMkLst>
        </pc:spChg>
      </pc:sldChg>
      <pc:sldChg chg="modSp mod">
        <pc:chgData name="Alvarado, Jorge L" userId="280571f2-ec32-4f18-87eb-2551b18d1778" providerId="ADAL" clId="{66243932-FBD3-4957-A3E4-B9C1BBDA22EB}" dt="2025-02-05T21:57:55.560" v="47" actId="20577"/>
        <pc:sldMkLst>
          <pc:docMk/>
          <pc:sldMk cId="409412557" sldId="264"/>
        </pc:sldMkLst>
        <pc:spChg chg="mod">
          <ac:chgData name="Alvarado, Jorge L" userId="280571f2-ec32-4f18-87eb-2551b18d1778" providerId="ADAL" clId="{66243932-FBD3-4957-A3E4-B9C1BBDA22EB}" dt="2025-02-05T21:57:55.560" v="47" actId="20577"/>
          <ac:spMkLst>
            <pc:docMk/>
            <pc:sldMk cId="409412557" sldId="264"/>
            <ac:spMk id="96" creationId="{00000000-0000-0000-0000-000000000000}"/>
          </ac:spMkLst>
        </pc:spChg>
      </pc:sldChg>
      <pc:sldChg chg="modSp mod">
        <pc:chgData name="Alvarado, Jorge L" userId="280571f2-ec32-4f18-87eb-2551b18d1778" providerId="ADAL" clId="{66243932-FBD3-4957-A3E4-B9C1BBDA22EB}" dt="2025-02-05T22:17:17.786" v="62" actId="1076"/>
        <pc:sldMkLst>
          <pc:docMk/>
          <pc:sldMk cId="3060537914" sldId="273"/>
        </pc:sldMkLst>
        <pc:spChg chg="mod">
          <ac:chgData name="Alvarado, Jorge L" userId="280571f2-ec32-4f18-87eb-2551b18d1778" providerId="ADAL" clId="{66243932-FBD3-4957-A3E4-B9C1BBDA22EB}" dt="2025-02-05T22:17:17.786" v="62" actId="1076"/>
          <ac:spMkLst>
            <pc:docMk/>
            <pc:sldMk cId="3060537914" sldId="273"/>
            <ac:spMk id="13" creationId="{CF4ADFED-F60F-F954-542E-5DB1D27811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73178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>
          <a:extLst>
            <a:ext uri="{FF2B5EF4-FFF2-40B4-BE49-F238E27FC236}">
              <a16:creationId xmlns:a16="http://schemas.microsoft.com/office/drawing/2014/main" id="{2989B005-95C6-F129-0D9D-2A10A5D78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>
            <a:extLst>
              <a:ext uri="{FF2B5EF4-FFF2-40B4-BE49-F238E27FC236}">
                <a16:creationId xmlns:a16="http://schemas.microsoft.com/office/drawing/2014/main" id="{EA44D339-7B04-C42A-F464-DA3B5B52D4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>
            <a:extLst>
              <a:ext uri="{FF2B5EF4-FFF2-40B4-BE49-F238E27FC236}">
                <a16:creationId xmlns:a16="http://schemas.microsoft.com/office/drawing/2014/main" id="{F17A1C04-3C03-A33C-3637-6766E5CA47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53602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41539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79279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804232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65963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517115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52025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>
          <a:extLst>
            <a:ext uri="{FF2B5EF4-FFF2-40B4-BE49-F238E27FC236}">
              <a16:creationId xmlns:a16="http://schemas.microsoft.com/office/drawing/2014/main" id="{49B3ED85-E69A-2EE4-7B78-5FA188C70F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>
            <a:extLst>
              <a:ext uri="{FF2B5EF4-FFF2-40B4-BE49-F238E27FC236}">
                <a16:creationId xmlns:a16="http://schemas.microsoft.com/office/drawing/2014/main" id="{12721D44-FCC6-FEC7-2429-8305127298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>
            <a:extLst>
              <a:ext uri="{FF2B5EF4-FFF2-40B4-BE49-F238E27FC236}">
                <a16:creationId xmlns:a16="http://schemas.microsoft.com/office/drawing/2014/main" id="{75407603-4316-8C8D-5DC6-88C54150C93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17804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96059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>
          <a:extLst>
            <a:ext uri="{FF2B5EF4-FFF2-40B4-BE49-F238E27FC236}">
              <a16:creationId xmlns:a16="http://schemas.microsoft.com/office/drawing/2014/main" id="{6F4E559D-C4A1-9174-34D2-FDE9691A82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>
            <a:extLst>
              <a:ext uri="{FF2B5EF4-FFF2-40B4-BE49-F238E27FC236}">
                <a16:creationId xmlns:a16="http://schemas.microsoft.com/office/drawing/2014/main" id="{B6A9AE38-22E4-ADA1-BEFF-E74822D931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>
            <a:extLst>
              <a:ext uri="{FF2B5EF4-FFF2-40B4-BE49-F238E27FC236}">
                <a16:creationId xmlns:a16="http://schemas.microsoft.com/office/drawing/2014/main" id="{9C40B89F-7C29-6A87-7B3A-FC8B8571AC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83654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6864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0997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38859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7f896944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e77f896944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323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17" descr="AcademicBdlg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4459" y="207095"/>
            <a:ext cx="11663082" cy="645366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7"/>
          <p:cNvSpPr/>
          <p:nvPr/>
        </p:nvSpPr>
        <p:spPr>
          <a:xfrm>
            <a:off x="264459" y="2705301"/>
            <a:ext cx="118872" cy="1371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7"/>
          <p:cNvSpPr/>
          <p:nvPr/>
        </p:nvSpPr>
        <p:spPr>
          <a:xfrm>
            <a:off x="11808669" y="2705301"/>
            <a:ext cx="118872" cy="1371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7"/>
          <p:cNvSpPr txBox="1">
            <a:spLocks noGrp="1"/>
          </p:cNvSpPr>
          <p:nvPr>
            <p:ph type="ctrTitle"/>
          </p:nvPr>
        </p:nvSpPr>
        <p:spPr>
          <a:xfrm>
            <a:off x="914400" y="2693989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Arial"/>
              <a:buNone/>
              <a:defRPr sz="70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subTitle" idx="1"/>
          </p:nvPr>
        </p:nvSpPr>
        <p:spPr>
          <a:xfrm>
            <a:off x="1828800" y="4235390"/>
            <a:ext cx="8534400" cy="1189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7" name="Google Shape;2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7776" y="819398"/>
            <a:ext cx="896448" cy="7365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73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body" idx="1"/>
          </p:nvPr>
        </p:nvSpPr>
        <p:spPr>
          <a:xfrm>
            <a:off x="609600" y="1478844"/>
            <a:ext cx="10972799" cy="4647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None/>
              <a:defRPr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None/>
              <a:defRPr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>
            <a:spLocks noGrp="1"/>
          </p:cNvSpPr>
          <p:nvPr>
            <p:ph type="title"/>
          </p:nvPr>
        </p:nvSpPr>
        <p:spPr>
          <a:xfrm>
            <a:off x="609600" y="105476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1"/>
          </p:nvPr>
        </p:nvSpPr>
        <p:spPr>
          <a:xfrm>
            <a:off x="609600" y="2294022"/>
            <a:ext cx="5384800" cy="3832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2"/>
          </p:nvPr>
        </p:nvSpPr>
        <p:spPr>
          <a:xfrm>
            <a:off x="6197600" y="2294022"/>
            <a:ext cx="5384800" cy="3832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609600" y="966704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1"/>
          </p:nvPr>
        </p:nvSpPr>
        <p:spPr>
          <a:xfrm>
            <a:off x="609600" y="2307098"/>
            <a:ext cx="5386917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2"/>
          </p:nvPr>
        </p:nvSpPr>
        <p:spPr>
          <a:xfrm>
            <a:off x="609600" y="2946861"/>
            <a:ext cx="5386917" cy="3179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3"/>
          </p:nvPr>
        </p:nvSpPr>
        <p:spPr>
          <a:xfrm>
            <a:off x="6193378" y="2307098"/>
            <a:ext cx="5389033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body" idx="4"/>
          </p:nvPr>
        </p:nvSpPr>
        <p:spPr>
          <a:xfrm>
            <a:off x="6193378" y="2946861"/>
            <a:ext cx="5389033" cy="3179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3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4"/>
          <p:cNvSpPr txBox="1">
            <a:spLocks noGrp="1"/>
          </p:cNvSpPr>
          <p:nvPr>
            <p:ph type="title"/>
          </p:nvPr>
        </p:nvSpPr>
        <p:spPr>
          <a:xfrm>
            <a:off x="609611" y="1171075"/>
            <a:ext cx="4011084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body" idx="1"/>
          </p:nvPr>
        </p:nvSpPr>
        <p:spPr>
          <a:xfrm>
            <a:off x="4766733" y="1171075"/>
            <a:ext cx="6815667" cy="4955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body" idx="2"/>
          </p:nvPr>
        </p:nvSpPr>
        <p:spPr>
          <a:xfrm>
            <a:off x="609611" y="2406317"/>
            <a:ext cx="4011084" cy="3719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5"/>
          <p:cNvSpPr txBox="1"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>
            <a:spLocks noGrp="1"/>
          </p:cNvSpPr>
          <p:nvPr>
            <p:ph type="pic" idx="2"/>
          </p:nvPr>
        </p:nvSpPr>
        <p:spPr>
          <a:xfrm>
            <a:off x="2389717" y="1106905"/>
            <a:ext cx="7315200" cy="362067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>
            <a:off x="2389717" y="5367343"/>
            <a:ext cx="73152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609600" y="110785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609600" y="2341588"/>
            <a:ext cx="10972800" cy="3784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" name="Google Shape;15;p16"/>
          <p:cNvCxnSpPr/>
          <p:nvPr/>
        </p:nvCxnSpPr>
        <p:spPr>
          <a:xfrm>
            <a:off x="203205" y="6575107"/>
            <a:ext cx="9400417" cy="0"/>
          </a:xfrm>
          <a:prstGeom prst="straightConnector1">
            <a:avLst/>
          </a:prstGeom>
          <a:noFill/>
          <a:ln w="12700" cap="flat" cmpd="sng">
            <a:solidFill>
              <a:srgbClr val="E4002B"/>
            </a:solidFill>
            <a:prstDash val="solid"/>
            <a:miter lim="400000"/>
            <a:headEnd type="none" w="sm" len="sm"/>
            <a:tailEnd type="none" w="sm" len="sm"/>
          </a:ln>
        </p:spPr>
      </p:cxnSp>
      <p:pic>
        <p:nvPicPr>
          <p:cNvPr id="16" name="Google Shape;16;p1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83823" y="231831"/>
            <a:ext cx="11424357" cy="92629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6"/>
          <p:cNvSpPr/>
          <p:nvPr/>
        </p:nvSpPr>
        <p:spPr>
          <a:xfrm>
            <a:off x="383823" y="383114"/>
            <a:ext cx="120848" cy="5824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ncees.org/wp-content/uploads/FE-Mechanical-CBT-specs.pdf" TargetMode="External"/><Relationship Id="rId3" Type="http://schemas.openxmlformats.org/officeDocument/2006/relationships/hyperlink" Target="https://ncees.org/wp-content/uploads/FE-Che-CBT-specs.pdf" TargetMode="External"/><Relationship Id="rId7" Type="http://schemas.openxmlformats.org/officeDocument/2006/relationships/hyperlink" Target="https://ncees.org/wp-content/uploads/FE-Industrial-and-Systems-CBT-specs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cees.org/wp-content/uploads/FE-Environmental-CBT-specs.pdf" TargetMode="External"/><Relationship Id="rId5" Type="http://schemas.openxmlformats.org/officeDocument/2006/relationships/hyperlink" Target="https://ncees.org/wp-content/uploads/FE-Electrical-and-Computer-CBT-specs.pdf" TargetMode="External"/><Relationship Id="rId4" Type="http://schemas.openxmlformats.org/officeDocument/2006/relationships/hyperlink" Target="https://ncees.org/wp-content/uploads/FE-Civil-CBT-specs-1.pdf" TargetMode="External"/><Relationship Id="rId9" Type="http://schemas.openxmlformats.org/officeDocument/2006/relationships/hyperlink" Target="https://ncees.org/wp-content/uploads/FE-Other-Disciplines-CBT-specs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ccount.ncees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ereview.engr.tamu.edu/" TargetMode="External"/><Relationship Id="rId4" Type="http://schemas.openxmlformats.org/officeDocument/2006/relationships/hyperlink" Target="https://account.ncees.org/exam-prep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cees.org/engineering/f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playlist?list=PLiZ0hjHNi9jwKIYzX6dyB6rhiEPOP9o87" TargetMode="External"/><Relationship Id="rId4" Type="http://schemas.openxmlformats.org/officeDocument/2006/relationships/hyperlink" Target="https://ncees.org/examinee-guide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els.texas.gov/lic_eit_exinfo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ncees.org/engineering/p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gineers.texas.gov/app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els.texas.gov/lic_app.ht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els.texas.gov/lic_exams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gineering.tamu.edu/academics/fe-exam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ccount.ncees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914400" y="2693989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 dirty="0"/>
              <a:t>Introduction to Fundamentals of Engineering (FE) Exam</a:t>
            </a:r>
            <a:endParaRPr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What version of the FE exam is more appropriate for me?</a:t>
            </a:r>
            <a:endParaRPr sz="32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The FE is offered in seven disciplines. Specifications for each discipline are as follows: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3"/>
              </a:rPr>
              <a:t>FE Chemical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4"/>
              </a:rPr>
              <a:t>FE Civil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5"/>
              </a:rPr>
              <a:t>FE Electrical and Computer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6"/>
              </a:rPr>
              <a:t>FE Environmental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7"/>
              </a:rPr>
              <a:t>FE Industrial and Systems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8"/>
              </a:rPr>
              <a:t>FE Mechanical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9"/>
              </a:rPr>
              <a:t>FE Other Disciplines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63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How do I prepare or study for the FE exam?</a:t>
            </a:r>
            <a:endParaRPr sz="32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In general, most students need to set aside about </a:t>
            </a: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8 weeks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4-6 </a:t>
            </a:r>
            <a:r>
              <a:rPr lang="en-US" sz="2800" b="1" i="0" u="none" strike="noStrike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hrs</a:t>
            </a: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/week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 to review all the material necessary for the FE exam.  </a:t>
            </a:r>
          </a:p>
          <a:p>
            <a:pPr marL="1028700" lvl="1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Don’t just take the exam without preparation, retaking it might seem more difficult due to stress</a:t>
            </a: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Setting time aside each Saturday or Sunday works best for most students.</a:t>
            </a: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As part of this website, you can find review notes and recorded lectures prepared by TAMU faculty at no cost to you (see next slide).  </a:t>
            </a:r>
          </a:p>
        </p:txBody>
      </p:sp>
    </p:spTree>
    <p:extLst>
      <p:ext uri="{BB962C8B-B14F-4D97-AF65-F5344CB8AC3E}">
        <p14:creationId xmlns:p14="http://schemas.microsoft.com/office/powerpoint/2010/main" val="331743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DD4BF296-B479-5629-B412-A6C46CEDB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>
            <a:extLst>
              <a:ext uri="{FF2B5EF4-FFF2-40B4-BE49-F238E27FC236}">
                <a16:creationId xmlns:a16="http://schemas.microsoft.com/office/drawing/2014/main" id="{EDB68210-8E9D-3850-FF62-DFBEFCA186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How do I prepare or study for the FE exam?</a:t>
            </a:r>
            <a:endParaRPr sz="3200" dirty="0"/>
          </a:p>
        </p:txBody>
      </p:sp>
      <p:sp>
        <p:nvSpPr>
          <p:cNvPr id="96" name="Google Shape;96;ge77f896944_1_42">
            <a:extLst>
              <a:ext uri="{FF2B5EF4-FFF2-40B4-BE49-F238E27FC236}">
                <a16:creationId xmlns:a16="http://schemas.microsoft.com/office/drawing/2014/main" id="{1254CAE0-9607-BDCB-E13F-B376DBB9B21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Also, after registering or logging in to </a:t>
            </a:r>
            <a:r>
              <a:rPr lang="en-US" sz="2800" b="0" i="0" u="none" strike="noStrike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3"/>
              </a:rPr>
              <a:t>MyNCEES</a:t>
            </a:r>
            <a:r>
              <a:rPr lang="en-US" sz="2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you should be able to download a free copy of the </a:t>
            </a:r>
            <a:r>
              <a:rPr lang="en-US" sz="2800" b="1" i="1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FE Reference Handbook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.  </a:t>
            </a: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Also, it is highly recommended that you obtain a </a:t>
            </a: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practice exam 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from NCEES as follows: </a:t>
            </a:r>
            <a:r>
              <a:rPr lang="en-US" sz="2800" b="0" i="0" u="none" strike="noStrike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4"/>
              </a:rPr>
              <a:t>https://account.ncees.org/exam-prep/</a:t>
            </a:r>
            <a:endParaRPr lang="en-US" sz="2800" b="0" i="0" u="none" strike="noStrike" dirty="0">
              <a:solidFill>
                <a:srgbClr val="006BB8"/>
              </a:solidFill>
              <a:effectLst/>
              <a:latin typeface="Open Sans" panose="020B0606030504020204" pitchFamily="34" charset="0"/>
            </a:endParaRP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</a:rPr>
              <a:t>TAMU Review material (free of cost):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Open Sans" panose="020B0606030504020204" pitchFamily="34" charset="0"/>
                <a:hlinkClick r:id="rId5"/>
              </a:rPr>
              <a:t>https://fereview.engr.tamu.edu</a:t>
            </a:r>
            <a:endParaRPr lang="en-US" sz="2800" dirty="0">
              <a:solidFill>
                <a:schemeClr val="tx1"/>
              </a:solidFill>
              <a:latin typeface="Open Sans" panose="020B0606030504020204" pitchFamily="34" charset="0"/>
            </a:endParaRPr>
          </a:p>
          <a:p>
            <a:pPr marL="1485900" lvl="2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PDF notes</a:t>
            </a:r>
          </a:p>
          <a:p>
            <a:pPr marL="1485900" lvl="2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</a:rPr>
              <a:t>Video presentations</a:t>
            </a:r>
            <a:endParaRPr lang="en-US" b="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385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Where can I find more information about the FE exam?</a:t>
            </a:r>
            <a:endParaRPr sz="32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The National Council of Examiners for Engineering and Surveying (NCEES) is the entity responsible for preparing and administering the exam.  More information about the FE exam can be found here: </a:t>
            </a:r>
            <a:r>
              <a:rPr lang="en-US" sz="2800" b="0" i="0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3"/>
              </a:rPr>
              <a:t>https://ncees.org/engineering/fe/</a:t>
            </a:r>
            <a:endParaRPr lang="en-US" sz="2800" b="0" i="0" dirty="0">
              <a:solidFill>
                <a:srgbClr val="006BB8"/>
              </a:solidFill>
              <a:effectLst/>
              <a:latin typeface="Open Sans" panose="020B0606030504020204" pitchFamily="34" charset="0"/>
            </a:endParaRP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</a:rPr>
              <a:t>NCEES Examinee Guide: </a:t>
            </a:r>
            <a:r>
              <a:rPr lang="en-US" sz="2800" u="none" strike="noStrike" dirty="0">
                <a:solidFill>
                  <a:srgbClr val="006BB8"/>
                </a:solidFill>
                <a:latin typeface="Open Sans" panose="020B0606030504020204" pitchFamily="34" charset="0"/>
                <a:hlinkClick r:id="rId4"/>
              </a:rPr>
              <a:t>https://ncees.org/examinee-guide/</a:t>
            </a:r>
            <a:endParaRPr lang="en-US" sz="2800" u="none" strike="noStrike" dirty="0">
              <a:solidFill>
                <a:srgbClr val="006BB8"/>
              </a:solidFill>
              <a:latin typeface="Open Sans" panose="020B0606030504020204" pitchFamily="34" charset="0"/>
            </a:endParaRP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</a:rPr>
              <a:t>YouTube videos from NCEES: </a:t>
            </a:r>
            <a:r>
              <a:rPr lang="en-US" sz="2800" u="none" strike="noStrike" dirty="0">
                <a:solidFill>
                  <a:srgbClr val="006BB8"/>
                </a:solidFill>
                <a:latin typeface="Open Sans" panose="020B0606030504020204" pitchFamily="34" charset="0"/>
                <a:hlinkClick r:id="rId5"/>
              </a:rPr>
              <a:t>https://www.youtube.com/playlist?list=PLiZ0hjHNi9jwKIYzX6dyB6rhiEPOP9o87</a:t>
            </a:r>
            <a:endParaRPr lang="en-US" sz="2800" dirty="0">
              <a:solidFill>
                <a:srgbClr val="006BB8"/>
              </a:solidFill>
              <a:latin typeface="Open Sans" panose="020B0606030504020204" pitchFamily="34" charset="0"/>
            </a:endParaRP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800" u="none" strike="noStrike" dirty="0">
              <a:solidFill>
                <a:srgbClr val="006BB8"/>
              </a:solidFill>
              <a:latin typeface="Open Sans" panose="020B0606030504020204" pitchFamily="34" charset="0"/>
            </a:endParaRP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54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5" y="101601"/>
            <a:ext cx="806114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2400" dirty="0"/>
              <a:t>How do I obtain Engineer-in-Training (EIT) certification?</a:t>
            </a:r>
            <a:endParaRPr sz="24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Pass FE Exam first</a:t>
            </a: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Only the corresponding state licensing board can grant an EIT certification. In Texas, please use the following site to apply for the EIT certification: </a:t>
            </a: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3"/>
              </a:rPr>
              <a:t>https://pels.texas.gov/lic_eit_exinfo.htm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12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5" y="101601"/>
            <a:ext cx="806114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2400" dirty="0"/>
              <a:t>What do I need to do to obtain a professional engineering license?</a:t>
            </a:r>
            <a:endParaRPr sz="24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To obtain a professional engineering license, first the applicant should take the Professional Engineering (PE) exam in the corresponding discipline.  </a:t>
            </a: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NCEES also administers the PE exam for each State in the USA.  </a:t>
            </a: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More information about the PE exam can be found here: </a:t>
            </a:r>
            <a:r>
              <a:rPr lang="en-US" sz="2800" b="0" i="0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3"/>
              </a:rPr>
              <a:t>https://ncees.org/engineering/pe/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195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5" y="101601"/>
            <a:ext cx="806114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2400" dirty="0"/>
              <a:t>Once I pass the PE exam, how do I apply for the PE license?</a:t>
            </a:r>
            <a:endParaRPr sz="24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Information about the requirement for the PE license in the State of Texas can be found here: </a:t>
            </a: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3"/>
              </a:rPr>
              <a:t>https://engineers.texas.gov/app/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592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5" y="101601"/>
            <a:ext cx="806114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2400" dirty="0"/>
              <a:t>Where can I find more information about the PE license application process?</a:t>
            </a:r>
            <a:endParaRPr sz="24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Information about the PE license application process in the State of Texas can be found here: </a:t>
            </a:r>
          </a:p>
          <a:p>
            <a:pPr marL="5715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3"/>
              </a:rPr>
              <a:t>https://pels.texas.gov/lic_app.htm</a:t>
            </a:r>
            <a:endParaRPr lang="en-US" sz="2800" b="0" i="0" u="none" strike="noStrike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681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914400" y="2693989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 dirty="0"/>
              <a:t>Questions?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349964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What is the Fundamentals of Engineering (FE) Exam?</a:t>
            </a:r>
            <a:endParaRPr sz="32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9270" algn="l" rtl="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Fundamentals of Engineering (FE) exam is the </a:t>
            </a:r>
            <a:r>
              <a:rPr lang="en-US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first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two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examinations that engineers must pass to be licensed as a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Professional Engineer (PE)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the United States. </a:t>
            </a:r>
          </a:p>
          <a:p>
            <a:pPr marL="457200" lvl="0" indent="-439270" algn="l" rtl="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 is designed for recent graduates and students who are close to finishing an undergraduate engineering degree from an EAC/ABET-accredited (engineering) or TAC/ABET-accredited (engineering technology) program.</a:t>
            </a:r>
          </a:p>
          <a:p>
            <a:pPr marL="457200" lvl="0" indent="-43927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ct val="117647"/>
              <a:buFont typeface="Arial"/>
              <a:buChar char="•"/>
            </a:pPr>
            <a:endParaRPr dirty="0">
              <a:solidFill>
                <a:srgbClr val="434343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88D19D90-67B6-FB7E-78EF-AC40A97A2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>
            <a:extLst>
              <a:ext uri="{FF2B5EF4-FFF2-40B4-BE49-F238E27FC236}">
                <a16:creationId xmlns:a16="http://schemas.microsoft.com/office/drawing/2014/main" id="{E2ED0549-AF4C-692A-CED0-94E5C612EB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What is the Fundamentals of Engineering (FE) Exam?</a:t>
            </a:r>
            <a:endParaRPr sz="3200" dirty="0"/>
          </a:p>
        </p:txBody>
      </p:sp>
      <p:sp>
        <p:nvSpPr>
          <p:cNvPr id="96" name="Google Shape;96;ge77f896944_1_42">
            <a:extLst>
              <a:ext uri="{FF2B5EF4-FFF2-40B4-BE49-F238E27FC236}">
                <a16:creationId xmlns:a16="http://schemas.microsoft.com/office/drawing/2014/main" id="{BFE1A706-C7EB-8DA9-F327-BD600CF38B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9270" algn="l" rtl="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FE exam is a computer-based exam administered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year-round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at NCEES-approved Pearson VUE test centers. </a:t>
            </a:r>
          </a:p>
          <a:p>
            <a:pPr marL="457200" lvl="0" indent="-439270" algn="l" rtl="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NCEES policy allows examinees to take the FE exam once during any two-month testing window, and no more than three times in a twelve-month period.</a:t>
            </a:r>
          </a:p>
          <a:p>
            <a:pPr lvl="1" indent="-43927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All new applications for exam must be submitted at least 4 months prior to each exam: </a:t>
            </a:r>
            <a:r>
              <a:rPr lang="en-US" sz="2600" dirty="0">
                <a:solidFill>
                  <a:srgbClr val="434343"/>
                </a:solidFill>
                <a:hlinkClick r:id="rId3"/>
              </a:rPr>
              <a:t>https://pels.texas.gov/lic_exams.htm</a:t>
            </a:r>
            <a:endParaRPr lang="en-US" sz="2600" dirty="0">
              <a:solidFill>
                <a:srgbClr val="434343"/>
              </a:solidFill>
            </a:endParaRPr>
          </a:p>
          <a:p>
            <a:pPr marL="457200" lvl="0" indent="-439270" algn="l" rtl="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More information about the FE Exam requirements can be found here: </a:t>
            </a:r>
            <a:r>
              <a:rPr lang="en-US" sz="2200" dirty="0">
                <a:solidFill>
                  <a:srgbClr val="434343"/>
                </a:solidFill>
                <a:hlinkClick r:id="rId4"/>
              </a:rPr>
              <a:t>https://engineering.tamu.edu/academics/fe-exam.html</a:t>
            </a:r>
            <a:endParaRPr lang="en-US" sz="2200" dirty="0">
              <a:solidFill>
                <a:srgbClr val="434343"/>
              </a:solidFill>
            </a:endParaRPr>
          </a:p>
          <a:p>
            <a:pPr marL="457200" lvl="0" indent="-43927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ct val="117647"/>
              <a:buFont typeface="Arial"/>
              <a:buChar char="•"/>
            </a:pPr>
            <a:endParaRPr dirty="0">
              <a:solidFill>
                <a:srgbClr val="434343"/>
              </a:solidFill>
              <a:highlight>
                <a:schemeClr val="lt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77068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Why should I take the FE Exam?</a:t>
            </a:r>
            <a:endParaRPr sz="32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9270" algn="l" rtl="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Taking the FE exam is the first step towards obtaining a Professional Engineering (PE) license</a:t>
            </a:r>
          </a:p>
          <a:p>
            <a:pPr lvl="1" indent="-43927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After taking and passing the FE exam, applicants are encouraged to take the PE exam</a:t>
            </a:r>
          </a:p>
          <a:p>
            <a:pPr indent="-43927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Those that pass FE exam, can request and obtain an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Engineer-In-Training (EIT) certificate</a:t>
            </a:r>
          </a:p>
          <a:p>
            <a:pPr lvl="1" indent="-43927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EIT certification is viewed very favorably by employers</a:t>
            </a:r>
          </a:p>
          <a:p>
            <a:pPr marL="457200" lvl="0" indent="-43927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ct val="117647"/>
              <a:buFont typeface="Arial"/>
              <a:buChar char="•"/>
            </a:pPr>
            <a:endParaRPr dirty="0">
              <a:solidFill>
                <a:srgbClr val="434343"/>
              </a:solidFill>
              <a:highlight>
                <a:schemeClr val="lt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24379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>
          <a:extLst>
            <a:ext uri="{FF2B5EF4-FFF2-40B4-BE49-F238E27FC236}">
              <a16:creationId xmlns:a16="http://schemas.microsoft.com/office/drawing/2014/main" id="{FA87255F-C8A0-09B5-F583-9254CB805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>
            <a:extLst>
              <a:ext uri="{FF2B5EF4-FFF2-40B4-BE49-F238E27FC236}">
                <a16:creationId xmlns:a16="http://schemas.microsoft.com/office/drawing/2014/main" id="{B44940EE-A440-14A2-25B5-EEF941D3E6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Why should I take the FE Exam?</a:t>
            </a:r>
            <a:endParaRPr sz="3200" dirty="0"/>
          </a:p>
        </p:txBody>
      </p:sp>
      <p:sp>
        <p:nvSpPr>
          <p:cNvPr id="96" name="Google Shape;96;ge77f896944_1_42">
            <a:extLst>
              <a:ext uri="{FF2B5EF4-FFF2-40B4-BE49-F238E27FC236}">
                <a16:creationId xmlns:a16="http://schemas.microsoft.com/office/drawing/2014/main" id="{3C47D3D8-7F44-8B38-0F59-AEB8DBFD43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3927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After taking and passing PE exam, and meeting all the requirements (i.e. years of experience), applicants can obtain PE license</a:t>
            </a:r>
          </a:p>
          <a:p>
            <a:pPr lvl="1" indent="-43927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 license helps with consulting opportunities and career advancement</a:t>
            </a:r>
          </a:p>
          <a:p>
            <a:pPr lvl="1" indent="-43927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 employers pay engineers more if they have the EIT certification and/or PE license</a:t>
            </a:r>
          </a:p>
          <a:p>
            <a:pPr lvl="1" indent="-43927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With EIT certification, it is usually easier to find new job opportunities</a:t>
            </a:r>
          </a:p>
          <a:p>
            <a:pPr marL="457200" lvl="0" indent="-43927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434343"/>
              </a:buClr>
              <a:buSzPct val="117647"/>
              <a:buFont typeface="Arial"/>
              <a:buChar char="•"/>
            </a:pPr>
            <a:endParaRPr dirty="0">
              <a:solidFill>
                <a:srgbClr val="434343"/>
              </a:solidFill>
              <a:highlight>
                <a:schemeClr val="lt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4647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DEED-1721-B8EC-8685-49666B7F8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Steps towards obtaining EIT certificate and PE license</a:t>
            </a:r>
          </a:p>
        </p:txBody>
      </p:sp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EAB0048D-0548-BEFF-49A0-DC20ADBF2F6A}"/>
              </a:ext>
            </a:extLst>
          </p:cNvPr>
          <p:cNvSpPr/>
          <p:nvPr/>
        </p:nvSpPr>
        <p:spPr>
          <a:xfrm>
            <a:off x="2099257" y="1616299"/>
            <a:ext cx="1751527" cy="1175197"/>
          </a:xfrm>
          <a:prstGeom prst="down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Register to take FE</a:t>
            </a:r>
          </a:p>
        </p:txBody>
      </p:sp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8A91A58B-B2C2-65CA-77FC-C9439F3842D0}"/>
              </a:ext>
            </a:extLst>
          </p:cNvPr>
          <p:cNvSpPr/>
          <p:nvPr/>
        </p:nvSpPr>
        <p:spPr>
          <a:xfrm>
            <a:off x="2099257" y="2832358"/>
            <a:ext cx="1751527" cy="1175197"/>
          </a:xfrm>
          <a:prstGeom prst="down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Take FE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951913-FE41-BB54-2417-9DC77F953094}"/>
              </a:ext>
            </a:extLst>
          </p:cNvPr>
          <p:cNvSpPr/>
          <p:nvPr/>
        </p:nvSpPr>
        <p:spPr>
          <a:xfrm>
            <a:off x="2099257" y="4048417"/>
            <a:ext cx="1751527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Apply for EIT Certificate</a:t>
            </a:r>
          </a:p>
        </p:txBody>
      </p:sp>
      <p:sp>
        <p:nvSpPr>
          <p:cNvPr id="9" name="Down Arrow Callout 8">
            <a:extLst>
              <a:ext uri="{FF2B5EF4-FFF2-40B4-BE49-F238E27FC236}">
                <a16:creationId xmlns:a16="http://schemas.microsoft.com/office/drawing/2014/main" id="{E21444AA-385C-E3E6-3F5C-70FECFAD0E11}"/>
              </a:ext>
            </a:extLst>
          </p:cNvPr>
          <p:cNvSpPr/>
          <p:nvPr/>
        </p:nvSpPr>
        <p:spPr>
          <a:xfrm>
            <a:off x="7222901" y="1543319"/>
            <a:ext cx="1751527" cy="1175197"/>
          </a:xfrm>
          <a:prstGeom prst="down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Register to take PE</a:t>
            </a:r>
          </a:p>
        </p:txBody>
      </p:sp>
      <p:sp>
        <p:nvSpPr>
          <p:cNvPr id="10" name="Down Arrow Callout 9">
            <a:extLst>
              <a:ext uri="{FF2B5EF4-FFF2-40B4-BE49-F238E27FC236}">
                <a16:creationId xmlns:a16="http://schemas.microsoft.com/office/drawing/2014/main" id="{2EEC33DB-28CC-07E4-EF25-8E2F19EA81A8}"/>
              </a:ext>
            </a:extLst>
          </p:cNvPr>
          <p:cNvSpPr/>
          <p:nvPr/>
        </p:nvSpPr>
        <p:spPr>
          <a:xfrm>
            <a:off x="7222901" y="2759378"/>
            <a:ext cx="1751527" cy="1175197"/>
          </a:xfrm>
          <a:prstGeom prst="down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Take PE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7D312B-B87E-C3C8-FA5D-BA0895DD7E75}"/>
              </a:ext>
            </a:extLst>
          </p:cNvPr>
          <p:cNvSpPr/>
          <p:nvPr/>
        </p:nvSpPr>
        <p:spPr>
          <a:xfrm>
            <a:off x="7222899" y="5171107"/>
            <a:ext cx="1751527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Apply for PE License</a:t>
            </a:r>
          </a:p>
        </p:txBody>
      </p:sp>
      <p:sp>
        <p:nvSpPr>
          <p:cNvPr id="12" name="Down Arrow Callout 11">
            <a:extLst>
              <a:ext uri="{FF2B5EF4-FFF2-40B4-BE49-F238E27FC236}">
                <a16:creationId xmlns:a16="http://schemas.microsoft.com/office/drawing/2014/main" id="{FFCE6239-6C7E-A4F4-EF7A-06F0C3ECA842}"/>
              </a:ext>
            </a:extLst>
          </p:cNvPr>
          <p:cNvSpPr/>
          <p:nvPr/>
        </p:nvSpPr>
        <p:spPr>
          <a:xfrm>
            <a:off x="7222899" y="3951032"/>
            <a:ext cx="1751527" cy="1175197"/>
          </a:xfrm>
          <a:prstGeom prst="down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Accumulate years of experience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4ADFED-F60F-F954-542E-5DB1D27811F3}"/>
              </a:ext>
            </a:extLst>
          </p:cNvPr>
          <p:cNvSpPr txBox="1"/>
          <p:nvPr/>
        </p:nvSpPr>
        <p:spPr>
          <a:xfrm>
            <a:off x="403761" y="5443642"/>
            <a:ext cx="63057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 years for engineering students, 8 years for engineering technology students; however, number of years can be reduced by obtaining MS or PhD</a:t>
            </a:r>
          </a:p>
        </p:txBody>
      </p:sp>
    </p:spTree>
    <p:extLst>
      <p:ext uri="{BB962C8B-B14F-4D97-AF65-F5344CB8AC3E}">
        <p14:creationId xmlns:p14="http://schemas.microsoft.com/office/powerpoint/2010/main" val="3060537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When should I take the FE exam?</a:t>
            </a:r>
            <a:endParaRPr sz="32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0"/>
            <a:ext cx="10972800" cy="5310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439270" algn="l" rtl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An undergraduate student who is within </a:t>
            </a: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two full-time semesters 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(not including summer sessions) of graduating and who is enrolled in an EAC/ABET-accredited engineering program, or an ETAC/ABET-accredited four-year baccalaureate engineering technology program.  </a:t>
            </a:r>
          </a:p>
          <a:p>
            <a:pPr marL="457200" lvl="0" indent="-439270" algn="l" rtl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The best time to take the FE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</a:rPr>
              <a:t>exam </a:t>
            </a: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is during the student’s last semester.  Why?</a:t>
            </a:r>
          </a:p>
          <a:p>
            <a:pPr lvl="1" indent="-43927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chemeClr val="lt1"/>
                </a:highlight>
                <a:latin typeface="Open Sans" panose="020B0606030504020204" pitchFamily="34" charset="0"/>
              </a:rPr>
              <a:t>Taken most courses</a:t>
            </a:r>
          </a:p>
          <a:p>
            <a:pPr lvl="1" indent="-43927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chemeClr val="lt1"/>
                </a:highlight>
                <a:latin typeface="Open Sans" panose="020B0606030504020204" pitchFamily="34" charset="0"/>
              </a:rPr>
              <a:t>Knowledge still fresh</a:t>
            </a:r>
          </a:p>
          <a:p>
            <a:pPr lvl="1" indent="-43927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chemeClr val="lt1"/>
                </a:highlight>
              </a:rPr>
              <a:t>After graduation, finding time to study for it might be difficult</a:t>
            </a:r>
            <a:endParaRPr sz="2600" dirty="0">
              <a:solidFill>
                <a:schemeClr val="tx1">
                  <a:lumMod val="85000"/>
                  <a:lumOff val="15000"/>
                </a:schemeClr>
              </a:solidFill>
              <a:highlight>
                <a:schemeClr val="lt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3762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How do I register for taking the FE exam?</a:t>
            </a:r>
            <a:endParaRPr sz="32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9270" algn="l" rtl="0">
              <a:spcBef>
                <a:spcPts val="600"/>
              </a:spcBef>
              <a:spcAft>
                <a:spcPts val="1200"/>
              </a:spcAft>
              <a:buClr>
                <a:srgbClr val="434343"/>
              </a:buClr>
              <a:buSzPct val="117647"/>
              <a:buFont typeface="Arial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Register for the FE exam by creating and logging in to a </a:t>
            </a:r>
            <a:r>
              <a:rPr lang="en-US" sz="2800" b="0" i="0" dirty="0">
                <a:solidFill>
                  <a:srgbClr val="006BB8"/>
                </a:solidFill>
                <a:effectLst/>
                <a:latin typeface="Open Sans" panose="020B0606030504020204" pitchFamily="34" charset="0"/>
                <a:hlinkClick r:id="rId3"/>
              </a:rPr>
              <a:t>MyNCEES</a:t>
            </a:r>
            <a:r>
              <a:rPr lang="en-US" sz="2800" b="0" i="0" u="none" strike="noStrike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account and following the onscreen instructions.</a:t>
            </a:r>
            <a:endParaRPr sz="2800" dirty="0">
              <a:solidFill>
                <a:schemeClr val="tx1">
                  <a:lumMod val="85000"/>
                  <a:lumOff val="15000"/>
                </a:schemeClr>
              </a:solidFill>
              <a:highlight>
                <a:schemeClr val="lt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85174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7f896944_1_42"/>
          <p:cNvSpPr txBox="1">
            <a:spLocks noGrp="1"/>
          </p:cNvSpPr>
          <p:nvPr>
            <p:ph type="title"/>
          </p:nvPr>
        </p:nvSpPr>
        <p:spPr>
          <a:xfrm>
            <a:off x="643466" y="101601"/>
            <a:ext cx="768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US" sz="3200" dirty="0"/>
              <a:t>What should I expect in the FE exam?</a:t>
            </a:r>
            <a:endParaRPr sz="3200" dirty="0"/>
          </a:p>
        </p:txBody>
      </p:sp>
      <p:sp>
        <p:nvSpPr>
          <p:cNvPr id="96" name="Google Shape;96;ge77f896944_1_42"/>
          <p:cNvSpPr txBox="1">
            <a:spLocks noGrp="1"/>
          </p:cNvSpPr>
          <p:nvPr>
            <p:ph type="body" idx="1"/>
          </p:nvPr>
        </p:nvSpPr>
        <p:spPr>
          <a:xfrm>
            <a:off x="609600" y="1244601"/>
            <a:ext cx="109728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indent="-457200" algn="l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The FE exam includes </a:t>
            </a:r>
            <a:r>
              <a:rPr lang="en-US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110 questions</a:t>
            </a:r>
            <a:r>
              <a:rPr lang="en-US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. The exam takes about </a:t>
            </a:r>
            <a:r>
              <a:rPr lang="en-US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6 hours </a:t>
            </a:r>
            <a:r>
              <a:rPr lang="en-US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to complete and includes the following:</a:t>
            </a:r>
          </a:p>
          <a:p>
            <a:pPr marL="1143000" lvl="1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Nondisclosure agreement (2 minutes)</a:t>
            </a:r>
          </a:p>
          <a:p>
            <a:pPr marL="1143000" lvl="1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Tutorial (8 minutes)</a:t>
            </a:r>
          </a:p>
          <a:p>
            <a:pPr marL="1143000" lvl="1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Exam (5 hours and 20 minutes)</a:t>
            </a:r>
          </a:p>
          <a:p>
            <a:pPr marL="1143000" lvl="1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Scheduled break (25 minutes)</a:t>
            </a:r>
          </a:p>
        </p:txBody>
      </p:sp>
    </p:spTree>
    <p:extLst>
      <p:ext uri="{BB962C8B-B14F-4D97-AF65-F5344CB8AC3E}">
        <p14:creationId xmlns:p14="http://schemas.microsoft.com/office/powerpoint/2010/main" val="1374407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1089</Words>
  <Application>Microsoft Office PowerPoint</Application>
  <PresentationFormat>Widescreen</PresentationFormat>
  <Paragraphs>81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Georgia</vt:lpstr>
      <vt:lpstr>Open Sans</vt:lpstr>
      <vt:lpstr>Office Theme</vt:lpstr>
      <vt:lpstr>Introduction to Fundamentals of Engineering (FE) Exam</vt:lpstr>
      <vt:lpstr>What is the Fundamentals of Engineering (FE) Exam?</vt:lpstr>
      <vt:lpstr>What is the Fundamentals of Engineering (FE) Exam?</vt:lpstr>
      <vt:lpstr>Why should I take the FE Exam?</vt:lpstr>
      <vt:lpstr>Why should I take the FE Exam?</vt:lpstr>
      <vt:lpstr>Steps towards obtaining EIT certificate and PE license</vt:lpstr>
      <vt:lpstr>When should I take the FE exam?</vt:lpstr>
      <vt:lpstr>How do I register for taking the FE exam?</vt:lpstr>
      <vt:lpstr>What should I expect in the FE exam?</vt:lpstr>
      <vt:lpstr>What version of the FE exam is more appropriate for me?</vt:lpstr>
      <vt:lpstr>How do I prepare or study for the FE exam?</vt:lpstr>
      <vt:lpstr>How do I prepare or study for the FE exam?</vt:lpstr>
      <vt:lpstr>Where can I find more information about the FE exam?</vt:lpstr>
      <vt:lpstr>How do I obtain Engineer-in-Training (EIT) certification?</vt:lpstr>
      <vt:lpstr>What do I need to do to obtain a professional engineering license?</vt:lpstr>
      <vt:lpstr>Once I pass the PE exam, how do I apply for the PE license?</vt:lpstr>
      <vt:lpstr>Where can I find more information about the PE license application process?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LEADERSHIP INSTITUTE</dc:title>
  <dc:creator>Larua Root</dc:creator>
  <cp:lastModifiedBy>Alvarado, Jorge L</cp:lastModifiedBy>
  <cp:revision>12</cp:revision>
  <dcterms:created xsi:type="dcterms:W3CDTF">2017-04-06T15:59:40Z</dcterms:created>
  <dcterms:modified xsi:type="dcterms:W3CDTF">2025-02-05T22:17:26Z</dcterms:modified>
</cp:coreProperties>
</file>