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5" roundtripDataSignature="AMtx7mj5aFkibeZRcAZ+TEDYORz53Io4H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3"/>
    <p:restoredTop sz="94517"/>
  </p:normalViewPr>
  <p:slideViewPr>
    <p:cSldViewPr snapToGrid="0">
      <p:cViewPr varScale="1">
        <p:scale>
          <a:sx n="99" d="100"/>
          <a:sy n="99" d="100"/>
        </p:scale>
        <p:origin x="1208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35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e77f896944_1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3" name="Google Shape;93;ge77f896944_1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2792790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e77f896944_1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3" name="Google Shape;93;ge77f896944_1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7804232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e77f896944_1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3" name="Google Shape;93;ge77f896944_1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0659635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e77f896944_1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3" name="Google Shape;93;ge77f896944_1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1517115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5520257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e77f896944_1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3" name="Google Shape;93;ge77f896944_1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e77f896944_1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3" name="Google Shape;93;ge77f896944_1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9960598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e77f896944_1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3" name="Google Shape;93;ge77f896944_1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4068645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e77f896944_1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3" name="Google Shape;93;ge77f896944_1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109976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e77f896944_1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3" name="Google Shape;93;ge77f896944_1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0388596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e77f896944_1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3" name="Google Shape;93;ge77f896944_1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032316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e77f896944_1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3" name="Google Shape;93;ge77f896944_1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8731784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e77f896944_1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3" name="Google Shape;93;ge77f896944_1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141539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Google Shape;19;p17" descr="AcademicBdlg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64459" y="207095"/>
            <a:ext cx="11663082" cy="6453660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17"/>
          <p:cNvSpPr/>
          <p:nvPr/>
        </p:nvSpPr>
        <p:spPr>
          <a:xfrm>
            <a:off x="264459" y="2705301"/>
            <a:ext cx="118872" cy="1371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p17"/>
          <p:cNvSpPr/>
          <p:nvPr/>
        </p:nvSpPr>
        <p:spPr>
          <a:xfrm>
            <a:off x="11808669" y="2705301"/>
            <a:ext cx="118872" cy="1371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Google Shape;22;p17"/>
          <p:cNvSpPr txBox="1">
            <a:spLocks noGrp="1"/>
          </p:cNvSpPr>
          <p:nvPr>
            <p:ph type="ctrTitle"/>
          </p:nvPr>
        </p:nvSpPr>
        <p:spPr>
          <a:xfrm>
            <a:off x="914400" y="2693989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Arial"/>
              <a:buNone/>
              <a:defRPr sz="70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7"/>
          <p:cNvSpPr txBox="1">
            <a:spLocks noGrp="1"/>
          </p:cNvSpPr>
          <p:nvPr>
            <p:ph type="subTitle" idx="1"/>
          </p:nvPr>
        </p:nvSpPr>
        <p:spPr>
          <a:xfrm>
            <a:off x="1828800" y="4235390"/>
            <a:ext cx="8534400" cy="11898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 i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17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7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7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7" name="Google Shape;27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647776" y="819398"/>
            <a:ext cx="896448" cy="7365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8"/>
          <p:cNvSpPr txBox="1">
            <a:spLocks noGrp="1"/>
          </p:cNvSpPr>
          <p:nvPr>
            <p:ph type="title"/>
          </p:nvPr>
        </p:nvSpPr>
        <p:spPr>
          <a:xfrm>
            <a:off x="643466" y="101601"/>
            <a:ext cx="7687733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  <a:defRPr sz="48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8"/>
          <p:cNvSpPr txBox="1">
            <a:spLocks noGrp="1"/>
          </p:cNvSpPr>
          <p:nvPr>
            <p:ph type="body" idx="1"/>
          </p:nvPr>
        </p:nvSpPr>
        <p:spPr>
          <a:xfrm>
            <a:off x="609600" y="1478844"/>
            <a:ext cx="10972799" cy="46473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7F7F7F"/>
              </a:buClr>
              <a:buSzPts val="3200"/>
              <a:buNone/>
              <a:defRPr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7F7F7F"/>
              </a:buClr>
              <a:buSzPts val="2800"/>
              <a:buNone/>
              <a:defRPr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ts val="2400"/>
              <a:buNone/>
              <a:defRPr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ts val="2000"/>
              <a:buNone/>
              <a:defRPr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ts val="2000"/>
              <a:buNone/>
              <a:defRPr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18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8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8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0"/>
          <p:cNvSpPr txBox="1"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20"/>
          <p:cNvSpPr txBox="1"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20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0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0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1"/>
          <p:cNvSpPr txBox="1">
            <a:spLocks noGrp="1"/>
          </p:cNvSpPr>
          <p:nvPr>
            <p:ph type="title"/>
          </p:nvPr>
        </p:nvSpPr>
        <p:spPr>
          <a:xfrm>
            <a:off x="609600" y="1054767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1"/>
          <p:cNvSpPr txBox="1">
            <a:spLocks noGrp="1"/>
          </p:cNvSpPr>
          <p:nvPr>
            <p:ph type="body" idx="1"/>
          </p:nvPr>
        </p:nvSpPr>
        <p:spPr>
          <a:xfrm>
            <a:off x="609600" y="2294022"/>
            <a:ext cx="5384800" cy="38321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53" name="Google Shape;53;p21"/>
          <p:cNvSpPr txBox="1">
            <a:spLocks noGrp="1"/>
          </p:cNvSpPr>
          <p:nvPr>
            <p:ph type="body" idx="2"/>
          </p:nvPr>
        </p:nvSpPr>
        <p:spPr>
          <a:xfrm>
            <a:off x="6197600" y="2294022"/>
            <a:ext cx="5384800" cy="38321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54" name="Google Shape;54;p21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21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1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2"/>
          <p:cNvSpPr txBox="1">
            <a:spLocks noGrp="1"/>
          </p:cNvSpPr>
          <p:nvPr>
            <p:ph type="title"/>
          </p:nvPr>
        </p:nvSpPr>
        <p:spPr>
          <a:xfrm>
            <a:off x="609600" y="966704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2"/>
          <p:cNvSpPr txBox="1">
            <a:spLocks noGrp="1"/>
          </p:cNvSpPr>
          <p:nvPr>
            <p:ph type="body" idx="1"/>
          </p:nvPr>
        </p:nvSpPr>
        <p:spPr>
          <a:xfrm>
            <a:off x="609600" y="2307098"/>
            <a:ext cx="5386917" cy="639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0" name="Google Shape;60;p22"/>
          <p:cNvSpPr txBox="1">
            <a:spLocks noGrp="1"/>
          </p:cNvSpPr>
          <p:nvPr>
            <p:ph type="body" idx="2"/>
          </p:nvPr>
        </p:nvSpPr>
        <p:spPr>
          <a:xfrm>
            <a:off x="609600" y="2946861"/>
            <a:ext cx="5386917" cy="31793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61" name="Google Shape;61;p22"/>
          <p:cNvSpPr txBox="1">
            <a:spLocks noGrp="1"/>
          </p:cNvSpPr>
          <p:nvPr>
            <p:ph type="body" idx="3"/>
          </p:nvPr>
        </p:nvSpPr>
        <p:spPr>
          <a:xfrm>
            <a:off x="6193378" y="2307098"/>
            <a:ext cx="5389033" cy="639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2" name="Google Shape;62;p22"/>
          <p:cNvSpPr txBox="1">
            <a:spLocks noGrp="1"/>
          </p:cNvSpPr>
          <p:nvPr>
            <p:ph type="body" idx="4"/>
          </p:nvPr>
        </p:nvSpPr>
        <p:spPr>
          <a:xfrm>
            <a:off x="6193378" y="2946861"/>
            <a:ext cx="5389033" cy="31793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63" name="Google Shape;63;p22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2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2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3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23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3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4"/>
          <p:cNvSpPr txBox="1">
            <a:spLocks noGrp="1"/>
          </p:cNvSpPr>
          <p:nvPr>
            <p:ph type="title"/>
          </p:nvPr>
        </p:nvSpPr>
        <p:spPr>
          <a:xfrm>
            <a:off x="609611" y="1171075"/>
            <a:ext cx="4011084" cy="1162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4"/>
          <p:cNvSpPr txBox="1">
            <a:spLocks noGrp="1"/>
          </p:cNvSpPr>
          <p:nvPr>
            <p:ph type="body" idx="1"/>
          </p:nvPr>
        </p:nvSpPr>
        <p:spPr>
          <a:xfrm>
            <a:off x="4766733" y="1171075"/>
            <a:ext cx="6815667" cy="4955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73" name="Google Shape;73;p24"/>
          <p:cNvSpPr txBox="1">
            <a:spLocks noGrp="1"/>
          </p:cNvSpPr>
          <p:nvPr>
            <p:ph type="body" idx="2"/>
          </p:nvPr>
        </p:nvSpPr>
        <p:spPr>
          <a:xfrm>
            <a:off x="609611" y="2406317"/>
            <a:ext cx="4011084" cy="3719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4" name="Google Shape;74;p24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4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4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5"/>
          <p:cNvSpPr txBox="1">
            <a:spLocks noGrp="1"/>
          </p:cNvSpPr>
          <p:nvPr>
            <p:ph type="title"/>
          </p:nvPr>
        </p:nvSpPr>
        <p:spPr>
          <a:xfrm>
            <a:off x="2389717" y="4800602"/>
            <a:ext cx="7315200" cy="5667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5"/>
          <p:cNvSpPr>
            <a:spLocks noGrp="1"/>
          </p:cNvSpPr>
          <p:nvPr>
            <p:ph type="pic" idx="2"/>
          </p:nvPr>
        </p:nvSpPr>
        <p:spPr>
          <a:xfrm>
            <a:off x="2389717" y="1106905"/>
            <a:ext cx="7315200" cy="3620670"/>
          </a:xfrm>
          <a:prstGeom prst="rect">
            <a:avLst/>
          </a:prstGeom>
          <a:noFill/>
          <a:ln>
            <a:noFill/>
          </a:ln>
        </p:spPr>
      </p:sp>
      <p:sp>
        <p:nvSpPr>
          <p:cNvPr id="80" name="Google Shape;80;p25"/>
          <p:cNvSpPr txBox="1">
            <a:spLocks noGrp="1"/>
          </p:cNvSpPr>
          <p:nvPr>
            <p:ph type="body" idx="1"/>
          </p:nvPr>
        </p:nvSpPr>
        <p:spPr>
          <a:xfrm>
            <a:off x="2389717" y="5367343"/>
            <a:ext cx="7315200" cy="804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81" name="Google Shape;81;p25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5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5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6"/>
          <p:cNvSpPr txBox="1">
            <a:spLocks noGrp="1"/>
          </p:cNvSpPr>
          <p:nvPr>
            <p:ph type="title"/>
          </p:nvPr>
        </p:nvSpPr>
        <p:spPr>
          <a:xfrm>
            <a:off x="609600" y="1107850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6"/>
          <p:cNvSpPr txBox="1">
            <a:spLocks noGrp="1"/>
          </p:cNvSpPr>
          <p:nvPr>
            <p:ph type="body" idx="1"/>
          </p:nvPr>
        </p:nvSpPr>
        <p:spPr>
          <a:xfrm>
            <a:off x="609600" y="2341588"/>
            <a:ext cx="10972800" cy="3784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6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6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6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5" name="Google Shape;15;p16"/>
          <p:cNvCxnSpPr/>
          <p:nvPr/>
        </p:nvCxnSpPr>
        <p:spPr>
          <a:xfrm>
            <a:off x="203205" y="6575107"/>
            <a:ext cx="9400417" cy="0"/>
          </a:xfrm>
          <a:prstGeom prst="straightConnector1">
            <a:avLst/>
          </a:prstGeom>
          <a:noFill/>
          <a:ln w="12700" cap="flat" cmpd="sng">
            <a:solidFill>
              <a:srgbClr val="E4002B"/>
            </a:solidFill>
            <a:prstDash val="solid"/>
            <a:miter lim="400000"/>
            <a:headEnd type="none" w="sm" len="sm"/>
            <a:tailEnd type="none" w="sm" len="sm"/>
          </a:ln>
        </p:spPr>
      </p:cxnSp>
      <p:pic>
        <p:nvPicPr>
          <p:cNvPr id="16" name="Google Shape;16;p16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383823" y="231831"/>
            <a:ext cx="11424357" cy="926298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16"/>
          <p:cNvSpPr/>
          <p:nvPr/>
        </p:nvSpPr>
        <p:spPr>
          <a:xfrm>
            <a:off x="383823" y="383114"/>
            <a:ext cx="120848" cy="58240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pels.texas.gov/lic_eit_exinfo.htm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ncees.org/engineering/pe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ngineers.texas.gov/app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pels.texas.gov/lic_app.ht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gineering.tamu.edu/academics/fe-exam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ccount.ncees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ncees.org/wp-content/uploads/FE-Mechanical-CBT-specs.pdf" TargetMode="External"/><Relationship Id="rId3" Type="http://schemas.openxmlformats.org/officeDocument/2006/relationships/hyperlink" Target="https://ncees.org/wp-content/uploads/FE-Che-CBT-specs.pdf" TargetMode="External"/><Relationship Id="rId7" Type="http://schemas.openxmlformats.org/officeDocument/2006/relationships/hyperlink" Target="https://ncees.org/wp-content/uploads/FE-Industrial-and-Systems-CBT-specs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ncees.org/wp-content/uploads/FE-Environmental-CBT-specs.pdf" TargetMode="External"/><Relationship Id="rId5" Type="http://schemas.openxmlformats.org/officeDocument/2006/relationships/hyperlink" Target="https://ncees.org/wp-content/uploads/FE-Electrical-and-Computer-CBT-specs.pdf" TargetMode="External"/><Relationship Id="rId4" Type="http://schemas.openxmlformats.org/officeDocument/2006/relationships/hyperlink" Target="https://ncees.org/wp-content/uploads/FE-Civil-CBT-specs-1.pdf" TargetMode="External"/><Relationship Id="rId9" Type="http://schemas.openxmlformats.org/officeDocument/2006/relationships/hyperlink" Target="https://ncees.org/wp-content/uploads/FE-Other-Disciplines-CBT-specs.pd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account.ncees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ccount.ncees.org/exam-prep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ncees.org/engineering/fe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>
            <a:spLocks noGrp="1"/>
          </p:cNvSpPr>
          <p:nvPr>
            <p:ph type="ctrTitle"/>
          </p:nvPr>
        </p:nvSpPr>
        <p:spPr>
          <a:xfrm>
            <a:off x="914400" y="2693989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</a:pPr>
            <a:r>
              <a:rPr lang="en-US" sz="4000" dirty="0"/>
              <a:t>Introduction to Fundamentals of Engineering (FE) Exam</a:t>
            </a:r>
            <a:endParaRPr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e77f896944_1_42"/>
          <p:cNvSpPr txBox="1">
            <a:spLocks noGrp="1"/>
          </p:cNvSpPr>
          <p:nvPr>
            <p:ph type="title"/>
          </p:nvPr>
        </p:nvSpPr>
        <p:spPr>
          <a:xfrm>
            <a:off x="643465" y="101601"/>
            <a:ext cx="8061147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</a:pPr>
            <a:r>
              <a:rPr lang="en-US" sz="2400" dirty="0"/>
              <a:t>Once I pass the FE exam, what steps do I need to follow to obtain the Engineer-in-Training (EIT) certification?</a:t>
            </a:r>
            <a:endParaRPr sz="2400" dirty="0"/>
          </a:p>
        </p:txBody>
      </p:sp>
      <p:sp>
        <p:nvSpPr>
          <p:cNvPr id="96" name="Google Shape;96;ge77f896944_1_42"/>
          <p:cNvSpPr txBox="1">
            <a:spLocks noGrp="1"/>
          </p:cNvSpPr>
          <p:nvPr>
            <p:ph type="body" idx="1"/>
          </p:nvPr>
        </p:nvSpPr>
        <p:spPr>
          <a:xfrm>
            <a:off x="609600" y="1244601"/>
            <a:ext cx="10972800" cy="507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sz="2800" b="0" i="0" u="none" strike="noStrike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Only the corresponding state licensing board can grant an EIT certification.  In Texas, please use the following site to apply for the EIT certification: 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sz="2800" b="0" i="0" dirty="0">
                <a:solidFill>
                  <a:srgbClr val="006BB8"/>
                </a:solidFill>
                <a:effectLst/>
                <a:latin typeface="Open Sans" panose="020B0606030504020204" pitchFamily="34" charset="0"/>
                <a:hlinkClick r:id="rId3"/>
              </a:rPr>
              <a:t>https://pels.texas.gov/lic_eit_exinfo.htm</a:t>
            </a:r>
            <a:endParaRPr lang="en-US" sz="2800" b="0" i="0" u="none" strike="noStrike" dirty="0">
              <a:solidFill>
                <a:srgbClr val="222222"/>
              </a:solidFill>
              <a:effectLst/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4125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e77f896944_1_42"/>
          <p:cNvSpPr txBox="1">
            <a:spLocks noGrp="1"/>
          </p:cNvSpPr>
          <p:nvPr>
            <p:ph type="title"/>
          </p:nvPr>
        </p:nvSpPr>
        <p:spPr>
          <a:xfrm>
            <a:off x="643465" y="101601"/>
            <a:ext cx="8061147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</a:pPr>
            <a:r>
              <a:rPr lang="en-US" sz="2400" dirty="0"/>
              <a:t>What do I need to do to obtain a professional engineering license?</a:t>
            </a:r>
            <a:endParaRPr sz="2400" dirty="0"/>
          </a:p>
        </p:txBody>
      </p:sp>
      <p:sp>
        <p:nvSpPr>
          <p:cNvPr id="96" name="Google Shape;96;ge77f896944_1_42"/>
          <p:cNvSpPr txBox="1">
            <a:spLocks noGrp="1"/>
          </p:cNvSpPr>
          <p:nvPr>
            <p:ph type="body" idx="1"/>
          </p:nvPr>
        </p:nvSpPr>
        <p:spPr>
          <a:xfrm>
            <a:off x="609600" y="1244601"/>
            <a:ext cx="10972800" cy="507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sz="2800" b="0" i="0" u="none" strike="noStrike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To obtain a professional engineering license, first the applicant should take the Professional Engineering (PE) exam in the corresponding discipline.  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sz="2800" b="0" i="0" u="none" strike="noStrike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NCEES also administers the PE exam for each State in the USA.  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sz="2800" b="0" i="0" u="none" strike="noStrike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More information about the PE exam can be found here: </a:t>
            </a:r>
            <a:r>
              <a:rPr lang="en-US" sz="2800" b="0" i="0" dirty="0">
                <a:solidFill>
                  <a:srgbClr val="006BB8"/>
                </a:solidFill>
                <a:effectLst/>
                <a:latin typeface="Open Sans" panose="020B0606030504020204" pitchFamily="34" charset="0"/>
                <a:hlinkClick r:id="rId3"/>
              </a:rPr>
              <a:t>https://ncees.org/engineering/pe/</a:t>
            </a:r>
            <a:endParaRPr lang="en-US" sz="2800" b="0" i="0" u="none" strike="noStrike" dirty="0">
              <a:solidFill>
                <a:srgbClr val="222222"/>
              </a:solidFill>
              <a:effectLst/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1953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e77f896944_1_42"/>
          <p:cNvSpPr txBox="1">
            <a:spLocks noGrp="1"/>
          </p:cNvSpPr>
          <p:nvPr>
            <p:ph type="title"/>
          </p:nvPr>
        </p:nvSpPr>
        <p:spPr>
          <a:xfrm>
            <a:off x="643465" y="101601"/>
            <a:ext cx="8061147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</a:pPr>
            <a:r>
              <a:rPr lang="en-US" sz="2400" dirty="0"/>
              <a:t>Once I pass the PE exam, how do I apply for the PE license?</a:t>
            </a:r>
            <a:endParaRPr sz="2400" dirty="0"/>
          </a:p>
        </p:txBody>
      </p:sp>
      <p:sp>
        <p:nvSpPr>
          <p:cNvPr id="96" name="Google Shape;96;ge77f896944_1_42"/>
          <p:cNvSpPr txBox="1">
            <a:spLocks noGrp="1"/>
          </p:cNvSpPr>
          <p:nvPr>
            <p:ph type="body" idx="1"/>
          </p:nvPr>
        </p:nvSpPr>
        <p:spPr>
          <a:xfrm>
            <a:off x="609600" y="1244601"/>
            <a:ext cx="10972800" cy="507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sz="2800" b="0" i="0" u="none" strike="noStrike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Information about the requirement for the PE license in the State of Texas can be found here: 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sz="2800" b="0" i="0" dirty="0">
                <a:solidFill>
                  <a:srgbClr val="006BB8"/>
                </a:solidFill>
                <a:effectLst/>
                <a:latin typeface="Open Sans" panose="020B0606030504020204" pitchFamily="34" charset="0"/>
                <a:hlinkClick r:id="rId3"/>
              </a:rPr>
              <a:t>https://engineers.texas.gov/app/</a:t>
            </a:r>
            <a:endParaRPr lang="en-US" sz="2800" b="0" i="0" u="none" strike="noStrike" dirty="0">
              <a:solidFill>
                <a:srgbClr val="222222"/>
              </a:solidFill>
              <a:effectLst/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5928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e77f896944_1_42"/>
          <p:cNvSpPr txBox="1">
            <a:spLocks noGrp="1"/>
          </p:cNvSpPr>
          <p:nvPr>
            <p:ph type="title"/>
          </p:nvPr>
        </p:nvSpPr>
        <p:spPr>
          <a:xfrm>
            <a:off x="643465" y="101601"/>
            <a:ext cx="8061147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</a:pPr>
            <a:r>
              <a:rPr lang="en-US" sz="2400" dirty="0"/>
              <a:t>Where can I find more information about the PE license application process?</a:t>
            </a:r>
            <a:endParaRPr sz="2400" dirty="0"/>
          </a:p>
        </p:txBody>
      </p:sp>
      <p:sp>
        <p:nvSpPr>
          <p:cNvPr id="96" name="Google Shape;96;ge77f896944_1_42"/>
          <p:cNvSpPr txBox="1">
            <a:spLocks noGrp="1"/>
          </p:cNvSpPr>
          <p:nvPr>
            <p:ph type="body" idx="1"/>
          </p:nvPr>
        </p:nvSpPr>
        <p:spPr>
          <a:xfrm>
            <a:off x="609600" y="1244601"/>
            <a:ext cx="10972800" cy="507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sz="2800" b="0" i="0" u="none" strike="noStrike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Information about the PE license application process in the State of Texas can be found here: 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sz="2800" b="0" i="0" dirty="0">
                <a:solidFill>
                  <a:srgbClr val="006BB8"/>
                </a:solidFill>
                <a:effectLst/>
                <a:latin typeface="Open Sans" panose="020B0606030504020204" pitchFamily="34" charset="0"/>
                <a:hlinkClick r:id="rId3"/>
              </a:rPr>
              <a:t>https://pels.texas.gov/lic_app.htm</a:t>
            </a:r>
            <a:endParaRPr lang="en-US" sz="2800" b="0" i="0" u="none" strike="noStrike" dirty="0">
              <a:solidFill>
                <a:srgbClr val="222222"/>
              </a:solidFill>
              <a:effectLst/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46816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>
            <a:spLocks noGrp="1"/>
          </p:cNvSpPr>
          <p:nvPr>
            <p:ph type="ctrTitle"/>
          </p:nvPr>
        </p:nvSpPr>
        <p:spPr>
          <a:xfrm>
            <a:off x="914400" y="2693989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</a:pPr>
            <a:r>
              <a:rPr lang="en-US" sz="4000" dirty="0"/>
              <a:t>Questions?</a:t>
            </a:r>
            <a:endParaRPr sz="4000" dirty="0"/>
          </a:p>
        </p:txBody>
      </p:sp>
    </p:spTree>
    <p:extLst>
      <p:ext uri="{BB962C8B-B14F-4D97-AF65-F5344CB8AC3E}">
        <p14:creationId xmlns:p14="http://schemas.microsoft.com/office/powerpoint/2010/main" val="3499640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e77f896944_1_42"/>
          <p:cNvSpPr txBox="1">
            <a:spLocks noGrp="1"/>
          </p:cNvSpPr>
          <p:nvPr>
            <p:ph type="title"/>
          </p:nvPr>
        </p:nvSpPr>
        <p:spPr>
          <a:xfrm>
            <a:off x="643466" y="101601"/>
            <a:ext cx="7687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</a:pPr>
            <a:r>
              <a:rPr lang="en-US" sz="3200" dirty="0"/>
              <a:t>What is the Fundamentals of Engineering (FE) Exam?</a:t>
            </a:r>
            <a:endParaRPr sz="3200" dirty="0"/>
          </a:p>
        </p:txBody>
      </p:sp>
      <p:sp>
        <p:nvSpPr>
          <p:cNvPr id="96" name="Google Shape;96;ge77f896944_1_42"/>
          <p:cNvSpPr txBox="1">
            <a:spLocks noGrp="1"/>
          </p:cNvSpPr>
          <p:nvPr>
            <p:ph type="body" idx="1"/>
          </p:nvPr>
        </p:nvSpPr>
        <p:spPr>
          <a:xfrm>
            <a:off x="609600" y="1244601"/>
            <a:ext cx="10972800" cy="507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439270" algn="l" rtl="0">
              <a:lnSpc>
                <a:spcPct val="115000"/>
              </a:lnSpc>
              <a:spcBef>
                <a:spcPts val="600"/>
              </a:spcBef>
              <a:spcAft>
                <a:spcPts val="1200"/>
              </a:spcAft>
              <a:buClr>
                <a:srgbClr val="434343"/>
              </a:buClr>
              <a:buSzPct val="117647"/>
              <a:buFont typeface="Arial"/>
              <a:buChar char="•"/>
            </a:pPr>
            <a:r>
              <a:rPr lang="en-US" sz="2200" dirty="0">
                <a:solidFill>
                  <a:srgbClr val="434343"/>
                </a:solidFill>
              </a:rPr>
              <a:t>The Fundamentals of Engineering (FE) exam is the first of two examinations that engineers must pass in order to be licensed as a Professional Engineer (PE) in the United States. It is designed for recent graduates and students who are close to finishing an undergraduate engineering degree from an EAC/ABET-accredited program.</a:t>
            </a:r>
          </a:p>
          <a:p>
            <a:pPr marL="457200" lvl="0" indent="-439270" algn="l" rtl="0">
              <a:lnSpc>
                <a:spcPct val="115000"/>
              </a:lnSpc>
              <a:spcBef>
                <a:spcPts val="600"/>
              </a:spcBef>
              <a:spcAft>
                <a:spcPts val="1200"/>
              </a:spcAft>
              <a:buClr>
                <a:srgbClr val="434343"/>
              </a:buClr>
              <a:buSzPct val="117647"/>
              <a:buFont typeface="Arial"/>
              <a:buChar char="•"/>
            </a:pPr>
            <a:r>
              <a:rPr lang="en-US" sz="2200" dirty="0">
                <a:solidFill>
                  <a:srgbClr val="434343"/>
                </a:solidFill>
              </a:rPr>
              <a:t>The FE exam is a computer-based exam administered year-round at NCEES-approved Pearson VUE test centers. The NCEES policy allows examinees to take the FE exam once during any two-month testing window, and no more than three times in a twelve-month period.</a:t>
            </a:r>
          </a:p>
          <a:p>
            <a:pPr marL="457200" lvl="0" indent="-439270" algn="l" rtl="0">
              <a:lnSpc>
                <a:spcPct val="115000"/>
              </a:lnSpc>
              <a:spcBef>
                <a:spcPts val="600"/>
              </a:spcBef>
              <a:spcAft>
                <a:spcPts val="1200"/>
              </a:spcAft>
              <a:buClr>
                <a:srgbClr val="434343"/>
              </a:buClr>
              <a:buSzPct val="117647"/>
              <a:buFont typeface="Arial"/>
              <a:buChar char="•"/>
            </a:pPr>
            <a:r>
              <a:rPr lang="en-US" sz="2200" dirty="0">
                <a:solidFill>
                  <a:srgbClr val="434343"/>
                </a:solidFill>
              </a:rPr>
              <a:t>More information about the FE Exam requirements can be found here: </a:t>
            </a:r>
            <a:r>
              <a:rPr lang="en-US" sz="2200" dirty="0">
                <a:solidFill>
                  <a:srgbClr val="434343"/>
                </a:solidFill>
                <a:hlinkClick r:id="rId3"/>
              </a:rPr>
              <a:t>https://engineering.tamu.edu/academics/fe-exam.html</a:t>
            </a:r>
            <a:endParaRPr lang="en-US" sz="2200" dirty="0">
              <a:solidFill>
                <a:srgbClr val="434343"/>
              </a:solidFill>
            </a:endParaRPr>
          </a:p>
          <a:p>
            <a:pPr marL="457200" lvl="0" indent="-439270" algn="l" rtl="0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rgbClr val="434343"/>
              </a:buClr>
              <a:buSzPct val="117647"/>
              <a:buFont typeface="Arial"/>
              <a:buChar char="•"/>
            </a:pPr>
            <a:endParaRPr dirty="0">
              <a:solidFill>
                <a:srgbClr val="434343"/>
              </a:solidFill>
              <a:highlight>
                <a:schemeClr val="lt1"/>
              </a:highligh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e77f896944_1_42"/>
          <p:cNvSpPr txBox="1">
            <a:spLocks noGrp="1"/>
          </p:cNvSpPr>
          <p:nvPr>
            <p:ph type="title"/>
          </p:nvPr>
        </p:nvSpPr>
        <p:spPr>
          <a:xfrm>
            <a:off x="643466" y="101601"/>
            <a:ext cx="7687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</a:pPr>
            <a:r>
              <a:rPr lang="en-US" sz="3200" dirty="0"/>
              <a:t>Why should I take the FE Exam?</a:t>
            </a:r>
            <a:endParaRPr sz="3200" dirty="0"/>
          </a:p>
        </p:txBody>
      </p:sp>
      <p:sp>
        <p:nvSpPr>
          <p:cNvPr id="96" name="Google Shape;96;ge77f896944_1_42"/>
          <p:cNvSpPr txBox="1">
            <a:spLocks noGrp="1"/>
          </p:cNvSpPr>
          <p:nvPr>
            <p:ph type="body" idx="1"/>
          </p:nvPr>
        </p:nvSpPr>
        <p:spPr>
          <a:xfrm>
            <a:off x="609600" y="1244601"/>
            <a:ext cx="10972800" cy="507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57200" lvl="0" indent="-439270" algn="l" rtl="0">
              <a:lnSpc>
                <a:spcPct val="115000"/>
              </a:lnSpc>
              <a:spcBef>
                <a:spcPts val="600"/>
              </a:spcBef>
              <a:spcAft>
                <a:spcPts val="1200"/>
              </a:spcAft>
              <a:buClr>
                <a:srgbClr val="434343"/>
              </a:buClr>
              <a:buSzPct val="117647"/>
              <a:buFont typeface="Arial"/>
              <a:buChar char="•"/>
            </a:pPr>
            <a:r>
              <a:rPr lang="en-US" sz="2200" dirty="0">
                <a:solidFill>
                  <a:srgbClr val="434343"/>
                </a:solidFill>
              </a:rPr>
              <a:t>Taking the FE exam is the first step towards obtaining a Professional Engineering (PE) license</a:t>
            </a:r>
          </a:p>
          <a:p>
            <a:pPr lvl="1" indent="-439270">
              <a:lnSpc>
                <a:spcPct val="115000"/>
              </a:lnSpc>
              <a:spcBef>
                <a:spcPts val="600"/>
              </a:spcBef>
              <a:spcAft>
                <a:spcPts val="1200"/>
              </a:spcAft>
              <a:buClr>
                <a:srgbClr val="434343"/>
              </a:buClr>
              <a:buSzPct val="117647"/>
              <a:buFont typeface="Arial"/>
              <a:buChar char="•"/>
            </a:pPr>
            <a:r>
              <a:rPr lang="en-US" sz="1800" dirty="0">
                <a:solidFill>
                  <a:srgbClr val="434343"/>
                </a:solidFill>
              </a:rPr>
              <a:t>After taking and passing the FE exam, applicants are encouraged to take the PE exam</a:t>
            </a:r>
          </a:p>
          <a:p>
            <a:pPr indent="-439270">
              <a:lnSpc>
                <a:spcPct val="115000"/>
              </a:lnSpc>
              <a:spcBef>
                <a:spcPts val="600"/>
              </a:spcBef>
              <a:spcAft>
                <a:spcPts val="1200"/>
              </a:spcAft>
              <a:buClr>
                <a:srgbClr val="434343"/>
              </a:buClr>
              <a:buSzPct val="117647"/>
              <a:buFont typeface="Arial"/>
              <a:buChar char="•"/>
            </a:pPr>
            <a:r>
              <a:rPr lang="en-US" sz="2200" dirty="0">
                <a:solidFill>
                  <a:srgbClr val="434343"/>
                </a:solidFill>
              </a:rPr>
              <a:t>Those that pass FE exam, can request and obtain an Engineer-In-Training (EIT) certification</a:t>
            </a:r>
          </a:p>
          <a:p>
            <a:pPr lvl="1" indent="-439270">
              <a:lnSpc>
                <a:spcPct val="115000"/>
              </a:lnSpc>
              <a:spcBef>
                <a:spcPts val="600"/>
              </a:spcBef>
              <a:spcAft>
                <a:spcPts val="1200"/>
              </a:spcAft>
              <a:buClr>
                <a:srgbClr val="434343"/>
              </a:buClr>
              <a:buSzPct val="117647"/>
              <a:buFont typeface="Arial"/>
              <a:buChar char="•"/>
            </a:pPr>
            <a:r>
              <a:rPr lang="en-US" sz="1800" dirty="0">
                <a:solidFill>
                  <a:srgbClr val="434343"/>
                </a:solidFill>
              </a:rPr>
              <a:t>EIT certification is viewed very favorably by employers</a:t>
            </a:r>
          </a:p>
          <a:p>
            <a:pPr indent="-439270">
              <a:lnSpc>
                <a:spcPct val="115000"/>
              </a:lnSpc>
              <a:spcBef>
                <a:spcPts val="600"/>
              </a:spcBef>
              <a:spcAft>
                <a:spcPts val="1200"/>
              </a:spcAft>
              <a:buClr>
                <a:srgbClr val="434343"/>
              </a:buClr>
              <a:buSzPct val="117647"/>
              <a:buFont typeface="Arial"/>
              <a:buChar char="•"/>
            </a:pPr>
            <a:r>
              <a:rPr lang="en-US" sz="2200" dirty="0">
                <a:solidFill>
                  <a:srgbClr val="434343"/>
                </a:solidFill>
              </a:rPr>
              <a:t>After taking and passing PE exam, and meeting all the requirements (i.e. years of experience), applicants can obtain PE license</a:t>
            </a:r>
          </a:p>
          <a:p>
            <a:pPr lvl="1" indent="-439270">
              <a:lnSpc>
                <a:spcPct val="115000"/>
              </a:lnSpc>
              <a:spcBef>
                <a:spcPts val="600"/>
              </a:spcBef>
              <a:spcAft>
                <a:spcPts val="1200"/>
              </a:spcAft>
              <a:buClr>
                <a:srgbClr val="434343"/>
              </a:buClr>
              <a:buSzPct val="117647"/>
              <a:buFont typeface="Arial"/>
              <a:buChar char="•"/>
            </a:pPr>
            <a:r>
              <a:rPr lang="en-US" sz="1800" dirty="0">
                <a:solidFill>
                  <a:srgbClr val="434343"/>
                </a:solidFill>
              </a:rPr>
              <a:t>PE license helps with consulting opportunities and career advancement</a:t>
            </a:r>
          </a:p>
          <a:p>
            <a:pPr lvl="1" indent="-439270">
              <a:lnSpc>
                <a:spcPct val="115000"/>
              </a:lnSpc>
              <a:spcBef>
                <a:spcPts val="600"/>
              </a:spcBef>
              <a:spcAft>
                <a:spcPts val="1200"/>
              </a:spcAft>
              <a:buClr>
                <a:srgbClr val="434343"/>
              </a:buClr>
              <a:buSzPct val="117647"/>
              <a:buFont typeface="Arial"/>
              <a:buChar char="•"/>
            </a:pPr>
            <a:r>
              <a:rPr lang="en-US" sz="1800" dirty="0">
                <a:solidFill>
                  <a:srgbClr val="434343"/>
                </a:solidFill>
              </a:rPr>
              <a:t>Some employers pay engineers more if they have the EIT certification and/or PE license</a:t>
            </a:r>
          </a:p>
          <a:p>
            <a:pPr marL="457200" lvl="0" indent="-439270" algn="l" rtl="0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rgbClr val="434343"/>
              </a:buClr>
              <a:buSzPct val="117647"/>
              <a:buFont typeface="Arial"/>
              <a:buChar char="•"/>
            </a:pPr>
            <a:endParaRPr dirty="0">
              <a:solidFill>
                <a:srgbClr val="434343"/>
              </a:solidFill>
              <a:highlight>
                <a:schemeClr val="lt1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824379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e77f896944_1_42"/>
          <p:cNvSpPr txBox="1">
            <a:spLocks noGrp="1"/>
          </p:cNvSpPr>
          <p:nvPr>
            <p:ph type="title"/>
          </p:nvPr>
        </p:nvSpPr>
        <p:spPr>
          <a:xfrm>
            <a:off x="643466" y="101601"/>
            <a:ext cx="7687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</a:pPr>
            <a:r>
              <a:rPr lang="en-US" sz="3200" dirty="0"/>
              <a:t>When should I take the FE exam?</a:t>
            </a:r>
            <a:endParaRPr sz="3200" dirty="0"/>
          </a:p>
        </p:txBody>
      </p:sp>
      <p:sp>
        <p:nvSpPr>
          <p:cNvPr id="96" name="Google Shape;96;ge77f896944_1_42"/>
          <p:cNvSpPr txBox="1">
            <a:spLocks noGrp="1"/>
          </p:cNvSpPr>
          <p:nvPr>
            <p:ph type="body" idx="1"/>
          </p:nvPr>
        </p:nvSpPr>
        <p:spPr>
          <a:xfrm>
            <a:off x="609600" y="1244601"/>
            <a:ext cx="10972800" cy="507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439270" algn="l" rtl="0">
              <a:lnSpc>
                <a:spcPct val="115000"/>
              </a:lnSpc>
              <a:spcBef>
                <a:spcPts val="600"/>
              </a:spcBef>
              <a:spcAft>
                <a:spcPts val="1200"/>
              </a:spcAft>
              <a:buClr>
                <a:srgbClr val="434343"/>
              </a:buClr>
              <a:buSzPct val="117647"/>
              <a:buFont typeface="Arial"/>
              <a:buChar char="•"/>
            </a:pPr>
            <a:r>
              <a:rPr lang="en-US" sz="2400" b="0" i="0" u="none" strike="noStrike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An undergraduate student who is within two full-time semesters (not including summer sessions) of graduating and who is enrolled in an EAC/ABET-accredited engineering program, or an ETAC/ABET-accredited four year baccalaureate engineering technology program.  </a:t>
            </a:r>
          </a:p>
          <a:p>
            <a:pPr marL="457200" lvl="0" indent="-439270" algn="l" rtl="0">
              <a:lnSpc>
                <a:spcPct val="115000"/>
              </a:lnSpc>
              <a:spcBef>
                <a:spcPts val="600"/>
              </a:spcBef>
              <a:spcAft>
                <a:spcPts val="1200"/>
              </a:spcAft>
              <a:buClr>
                <a:srgbClr val="434343"/>
              </a:buClr>
              <a:buSzPct val="117647"/>
              <a:buFont typeface="Arial"/>
              <a:buChar char="•"/>
            </a:pPr>
            <a:r>
              <a:rPr lang="en-US" sz="2400" b="1" i="0" u="none" strike="noStrike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The best time to take the FE </a:t>
            </a:r>
            <a:r>
              <a:rPr lang="en-US" sz="2400" b="1" dirty="0">
                <a:solidFill>
                  <a:srgbClr val="222222"/>
                </a:solidFill>
                <a:latin typeface="Open Sans" panose="020B0606030504020204" pitchFamily="34" charset="0"/>
              </a:rPr>
              <a:t>exam </a:t>
            </a:r>
            <a:r>
              <a:rPr lang="en-US" sz="2400" b="1" i="0" u="none" strike="noStrike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is during the student’s last semester.</a:t>
            </a:r>
            <a:endParaRPr sz="2400" dirty="0">
              <a:solidFill>
                <a:srgbClr val="434343"/>
              </a:solidFill>
              <a:highlight>
                <a:schemeClr val="lt1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537624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e77f896944_1_42"/>
          <p:cNvSpPr txBox="1">
            <a:spLocks noGrp="1"/>
          </p:cNvSpPr>
          <p:nvPr>
            <p:ph type="title"/>
          </p:nvPr>
        </p:nvSpPr>
        <p:spPr>
          <a:xfrm>
            <a:off x="643466" y="101601"/>
            <a:ext cx="7687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</a:pPr>
            <a:r>
              <a:rPr lang="en-US" sz="3200" dirty="0"/>
              <a:t>How do I register for taking the FE exam?</a:t>
            </a:r>
            <a:endParaRPr sz="3200" dirty="0"/>
          </a:p>
        </p:txBody>
      </p:sp>
      <p:sp>
        <p:nvSpPr>
          <p:cNvPr id="96" name="Google Shape;96;ge77f896944_1_42"/>
          <p:cNvSpPr txBox="1">
            <a:spLocks noGrp="1"/>
          </p:cNvSpPr>
          <p:nvPr>
            <p:ph type="body" idx="1"/>
          </p:nvPr>
        </p:nvSpPr>
        <p:spPr>
          <a:xfrm>
            <a:off x="609600" y="1244601"/>
            <a:ext cx="10972800" cy="507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439270" algn="l" rtl="0">
              <a:lnSpc>
                <a:spcPct val="115000"/>
              </a:lnSpc>
              <a:spcBef>
                <a:spcPts val="600"/>
              </a:spcBef>
              <a:spcAft>
                <a:spcPts val="1200"/>
              </a:spcAft>
              <a:buClr>
                <a:srgbClr val="434343"/>
              </a:buClr>
              <a:buSzPct val="117647"/>
              <a:buFont typeface="Arial"/>
              <a:buChar char="•"/>
            </a:pPr>
            <a:r>
              <a:rPr lang="en-US" sz="2800" b="0" i="0" u="none" strike="noStrike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Register for the FE exam by creating and logging in to a </a:t>
            </a:r>
            <a:r>
              <a:rPr lang="en-US" sz="2800" b="0" i="0" dirty="0">
                <a:solidFill>
                  <a:srgbClr val="006BB8"/>
                </a:solidFill>
                <a:effectLst/>
                <a:latin typeface="Open Sans" panose="020B0606030504020204" pitchFamily="34" charset="0"/>
                <a:hlinkClick r:id="rId3"/>
              </a:rPr>
              <a:t>MyNCEES</a:t>
            </a:r>
            <a:r>
              <a:rPr lang="en-US" sz="2800" b="0" i="0" u="none" strike="noStrike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 account and following the onscreen instructions.</a:t>
            </a:r>
            <a:endParaRPr sz="2800" dirty="0">
              <a:solidFill>
                <a:srgbClr val="434343"/>
              </a:solidFill>
              <a:highlight>
                <a:schemeClr val="lt1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585174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e77f896944_1_42"/>
          <p:cNvSpPr txBox="1">
            <a:spLocks noGrp="1"/>
          </p:cNvSpPr>
          <p:nvPr>
            <p:ph type="title"/>
          </p:nvPr>
        </p:nvSpPr>
        <p:spPr>
          <a:xfrm>
            <a:off x="643466" y="101601"/>
            <a:ext cx="7687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</a:pPr>
            <a:r>
              <a:rPr lang="en-US" sz="3200" dirty="0"/>
              <a:t>What should I expect in the FE exam?</a:t>
            </a:r>
            <a:endParaRPr sz="3200" dirty="0"/>
          </a:p>
        </p:txBody>
      </p:sp>
      <p:sp>
        <p:nvSpPr>
          <p:cNvPr id="96" name="Google Shape;96;ge77f896944_1_42"/>
          <p:cNvSpPr txBox="1">
            <a:spLocks noGrp="1"/>
          </p:cNvSpPr>
          <p:nvPr>
            <p:ph type="body" idx="1"/>
          </p:nvPr>
        </p:nvSpPr>
        <p:spPr>
          <a:xfrm>
            <a:off x="609600" y="1244601"/>
            <a:ext cx="10972800" cy="507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685800" indent="-457200" algn="l">
              <a:buFont typeface="Arial" panose="020B0604020202020204" pitchFamily="34" charset="0"/>
              <a:buChar char="•"/>
            </a:pPr>
            <a:r>
              <a:rPr lang="en-US" sz="2800" b="0" i="0" u="none" strike="noStrike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The FE exam includes 110-questions. The exam takes about 6 hours to complete and includes the following:</a:t>
            </a:r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Nondisclosure agreement (2 minutes)</a:t>
            </a:r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Tutorial (8 minutes)</a:t>
            </a:r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Exam (5 hours and 20 minutes)</a:t>
            </a:r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Scheduled break (25 minutes)</a:t>
            </a:r>
          </a:p>
        </p:txBody>
      </p:sp>
    </p:spTree>
    <p:extLst>
      <p:ext uri="{BB962C8B-B14F-4D97-AF65-F5344CB8AC3E}">
        <p14:creationId xmlns:p14="http://schemas.microsoft.com/office/powerpoint/2010/main" val="1374407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e77f896944_1_42"/>
          <p:cNvSpPr txBox="1">
            <a:spLocks noGrp="1"/>
          </p:cNvSpPr>
          <p:nvPr>
            <p:ph type="title"/>
          </p:nvPr>
        </p:nvSpPr>
        <p:spPr>
          <a:xfrm>
            <a:off x="643466" y="101601"/>
            <a:ext cx="7687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</a:pPr>
            <a:r>
              <a:rPr lang="en-US" sz="3200" dirty="0"/>
              <a:t>What version of the FE exam is more appropriate for me?</a:t>
            </a:r>
            <a:endParaRPr sz="3200" dirty="0"/>
          </a:p>
        </p:txBody>
      </p:sp>
      <p:sp>
        <p:nvSpPr>
          <p:cNvPr id="96" name="Google Shape;96;ge77f896944_1_42"/>
          <p:cNvSpPr txBox="1">
            <a:spLocks noGrp="1"/>
          </p:cNvSpPr>
          <p:nvPr>
            <p:ph type="body" idx="1"/>
          </p:nvPr>
        </p:nvSpPr>
        <p:spPr>
          <a:xfrm>
            <a:off x="609600" y="1244601"/>
            <a:ext cx="10972800" cy="507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algn="l"/>
            <a:r>
              <a:rPr lang="en-US" sz="2800" b="0" i="0" u="none" strike="noStrike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The FE is offered in seven disciplines. Specifications for each discipline are as follows: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800" b="0" i="0" u="none" strike="noStrike" dirty="0">
                <a:solidFill>
                  <a:srgbClr val="006BB8"/>
                </a:solidFill>
                <a:effectLst/>
                <a:latin typeface="Open Sans" panose="020B0606030504020204" pitchFamily="34" charset="0"/>
                <a:hlinkClick r:id="rId3"/>
              </a:rPr>
              <a:t>FE Chemical</a:t>
            </a:r>
            <a:endParaRPr lang="en-US" sz="2800" b="0" i="0" u="none" strike="noStrike" dirty="0">
              <a:solidFill>
                <a:srgbClr val="222222"/>
              </a:solidFill>
              <a:effectLst/>
              <a:latin typeface="Open Sans" panose="020B0606030504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800" b="0" i="0" u="none" strike="noStrike" dirty="0">
                <a:solidFill>
                  <a:srgbClr val="006BB8"/>
                </a:solidFill>
                <a:effectLst/>
                <a:latin typeface="Open Sans" panose="020B0606030504020204" pitchFamily="34" charset="0"/>
                <a:hlinkClick r:id="rId4"/>
              </a:rPr>
              <a:t>FE Civil</a:t>
            </a:r>
            <a:endParaRPr lang="en-US" sz="2800" b="0" i="0" u="none" strike="noStrike" dirty="0">
              <a:solidFill>
                <a:srgbClr val="222222"/>
              </a:solidFill>
              <a:effectLst/>
              <a:latin typeface="Open Sans" panose="020B0606030504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800" b="0" i="0" u="none" strike="noStrike" dirty="0">
                <a:solidFill>
                  <a:srgbClr val="006BB8"/>
                </a:solidFill>
                <a:effectLst/>
                <a:latin typeface="Open Sans" panose="020B0606030504020204" pitchFamily="34" charset="0"/>
                <a:hlinkClick r:id="rId5"/>
              </a:rPr>
              <a:t>FE Electrical and Computer</a:t>
            </a:r>
            <a:endParaRPr lang="en-US" sz="2800" b="0" i="0" u="none" strike="noStrike" dirty="0">
              <a:solidFill>
                <a:srgbClr val="222222"/>
              </a:solidFill>
              <a:effectLst/>
              <a:latin typeface="Open Sans" panose="020B0606030504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800" b="0" i="0" u="none" strike="noStrike" dirty="0">
                <a:solidFill>
                  <a:srgbClr val="006BB8"/>
                </a:solidFill>
                <a:effectLst/>
                <a:latin typeface="Open Sans" panose="020B0606030504020204" pitchFamily="34" charset="0"/>
                <a:hlinkClick r:id="rId6"/>
              </a:rPr>
              <a:t>FE Environmental</a:t>
            </a:r>
            <a:endParaRPr lang="en-US" sz="2800" b="0" i="0" u="none" strike="noStrike" dirty="0">
              <a:solidFill>
                <a:srgbClr val="222222"/>
              </a:solidFill>
              <a:effectLst/>
              <a:latin typeface="Open Sans" panose="020B0606030504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800" b="0" i="0" u="none" strike="noStrike" dirty="0">
                <a:solidFill>
                  <a:srgbClr val="006BB8"/>
                </a:solidFill>
                <a:effectLst/>
                <a:latin typeface="Open Sans" panose="020B0606030504020204" pitchFamily="34" charset="0"/>
                <a:hlinkClick r:id="rId7"/>
              </a:rPr>
              <a:t>FE Industrial and Systems</a:t>
            </a:r>
            <a:endParaRPr lang="en-US" sz="2800" b="0" i="0" u="none" strike="noStrike" dirty="0">
              <a:solidFill>
                <a:srgbClr val="222222"/>
              </a:solidFill>
              <a:effectLst/>
              <a:latin typeface="Open Sans" panose="020B0606030504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800" b="0" i="0" u="none" strike="noStrike" dirty="0">
                <a:solidFill>
                  <a:srgbClr val="006BB8"/>
                </a:solidFill>
                <a:effectLst/>
                <a:latin typeface="Open Sans" panose="020B0606030504020204" pitchFamily="34" charset="0"/>
                <a:hlinkClick r:id="rId8"/>
              </a:rPr>
              <a:t>FE Mechanical</a:t>
            </a:r>
            <a:endParaRPr lang="en-US" sz="2800" b="0" i="0" u="none" strike="noStrike" dirty="0">
              <a:solidFill>
                <a:srgbClr val="222222"/>
              </a:solidFill>
              <a:effectLst/>
              <a:latin typeface="Open Sans" panose="020B0606030504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800" b="0" i="0" u="none" strike="noStrike" dirty="0">
                <a:solidFill>
                  <a:srgbClr val="006BB8"/>
                </a:solidFill>
                <a:effectLst/>
                <a:latin typeface="Open Sans" panose="020B0606030504020204" pitchFamily="34" charset="0"/>
                <a:hlinkClick r:id="rId9"/>
              </a:rPr>
              <a:t>FE Other Disciplines</a:t>
            </a:r>
            <a:endParaRPr lang="en-US" sz="2800" b="0" i="0" u="none" strike="noStrike" dirty="0">
              <a:solidFill>
                <a:srgbClr val="222222"/>
              </a:solidFill>
              <a:effectLst/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3630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e77f896944_1_42"/>
          <p:cNvSpPr txBox="1">
            <a:spLocks noGrp="1"/>
          </p:cNvSpPr>
          <p:nvPr>
            <p:ph type="title"/>
          </p:nvPr>
        </p:nvSpPr>
        <p:spPr>
          <a:xfrm>
            <a:off x="643466" y="101601"/>
            <a:ext cx="7687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</a:pPr>
            <a:r>
              <a:rPr lang="en-US" sz="3200" dirty="0"/>
              <a:t>How do I prepare or study for the FE exam?</a:t>
            </a:r>
            <a:endParaRPr sz="3200" dirty="0"/>
          </a:p>
        </p:txBody>
      </p:sp>
      <p:sp>
        <p:nvSpPr>
          <p:cNvPr id="96" name="Google Shape;96;ge77f896944_1_42"/>
          <p:cNvSpPr txBox="1">
            <a:spLocks noGrp="1"/>
          </p:cNvSpPr>
          <p:nvPr>
            <p:ph type="body" idx="1"/>
          </p:nvPr>
        </p:nvSpPr>
        <p:spPr>
          <a:xfrm>
            <a:off x="609600" y="1244601"/>
            <a:ext cx="10972800" cy="507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In general, most students need to set aside about 8 weeks, 4-6 </a:t>
            </a:r>
            <a:r>
              <a:rPr lang="en-US" sz="2400" b="0" i="0" u="none" strike="noStrike" dirty="0" err="1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hrs</a:t>
            </a:r>
            <a:r>
              <a:rPr lang="en-US" sz="2400" b="0" i="0" u="none" strike="noStrike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/week to review all the material necessary for the FE exam.  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Setting time aside each Saturday or Sunday works best for most students.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As part of this website, you can find review notes and recorded lectures prepared by TAMU faculty at no cost to you.  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Also, after registering or logging in to </a:t>
            </a:r>
            <a:r>
              <a:rPr lang="en-US" sz="2400" b="0" i="0" u="none" strike="noStrike" dirty="0">
                <a:solidFill>
                  <a:srgbClr val="006BB8"/>
                </a:solidFill>
                <a:effectLst/>
                <a:latin typeface="Open Sans" panose="020B0606030504020204" pitchFamily="34" charset="0"/>
                <a:hlinkClick r:id="rId3"/>
              </a:rPr>
              <a:t>MyNCEES</a:t>
            </a:r>
            <a:r>
              <a:rPr lang="en-US" sz="2400" b="0" i="0" u="none" strike="noStrike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, you should be able to download a free copy of the </a:t>
            </a:r>
            <a:r>
              <a:rPr lang="en-US" sz="2400" b="0" i="1" u="none" strike="noStrike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FE Reference Handbook</a:t>
            </a:r>
            <a:r>
              <a:rPr lang="en-US" sz="2400" b="0" i="0" u="none" strike="noStrike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.  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Also, it is highly recommended that you obtain a practice exam from NCEES as follows:</a:t>
            </a:r>
          </a:p>
          <a:p>
            <a:r>
              <a:rPr lang="en-US" sz="2400" b="0" i="0" u="none" strike="noStrike" dirty="0">
                <a:solidFill>
                  <a:srgbClr val="006BB8"/>
                </a:solidFill>
                <a:effectLst/>
                <a:latin typeface="Open Sans" panose="020B0606030504020204" pitchFamily="34" charset="0"/>
                <a:hlinkClick r:id="rId4"/>
              </a:rPr>
              <a:t>https://account.ncees.org/exam-prep/</a:t>
            </a:r>
            <a:endParaRPr lang="en-US" sz="2400" b="0" i="0" u="none" strike="noStrike" dirty="0">
              <a:solidFill>
                <a:srgbClr val="222222"/>
              </a:solidFill>
              <a:effectLst/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432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e77f896944_1_42"/>
          <p:cNvSpPr txBox="1">
            <a:spLocks noGrp="1"/>
          </p:cNvSpPr>
          <p:nvPr>
            <p:ph type="title"/>
          </p:nvPr>
        </p:nvSpPr>
        <p:spPr>
          <a:xfrm>
            <a:off x="643466" y="101601"/>
            <a:ext cx="7687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</a:pPr>
            <a:r>
              <a:rPr lang="en-US" sz="3200" dirty="0"/>
              <a:t>Where can I find more information about the FE exam?</a:t>
            </a:r>
            <a:endParaRPr sz="3200" dirty="0"/>
          </a:p>
        </p:txBody>
      </p:sp>
      <p:sp>
        <p:nvSpPr>
          <p:cNvPr id="96" name="Google Shape;96;ge77f896944_1_42"/>
          <p:cNvSpPr txBox="1">
            <a:spLocks noGrp="1"/>
          </p:cNvSpPr>
          <p:nvPr>
            <p:ph type="body" idx="1"/>
          </p:nvPr>
        </p:nvSpPr>
        <p:spPr>
          <a:xfrm>
            <a:off x="609600" y="1244601"/>
            <a:ext cx="10972800" cy="507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sz="2800" b="0" i="0" u="none" strike="noStrike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The National Council of Examiners for Engineering and Surveying (NCEES) is the entity responsible for preparing and administering the exam.  More information about the FE exam can be found here: </a:t>
            </a:r>
            <a:r>
              <a:rPr lang="en-US" sz="2800" b="0" i="0" dirty="0">
                <a:solidFill>
                  <a:srgbClr val="006BB8"/>
                </a:solidFill>
                <a:effectLst/>
                <a:latin typeface="Open Sans" panose="020B0606030504020204" pitchFamily="34" charset="0"/>
                <a:hlinkClick r:id="rId3"/>
              </a:rPr>
              <a:t>https://ncees.org/engineering/fe/</a:t>
            </a:r>
            <a:endParaRPr lang="en-US" sz="2800" b="0" i="0" u="none" strike="noStrike" dirty="0">
              <a:solidFill>
                <a:srgbClr val="222222"/>
              </a:solidFill>
              <a:effectLst/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5543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866</Words>
  <Application>Microsoft Macintosh PowerPoint</Application>
  <PresentationFormat>Widescreen</PresentationFormat>
  <Paragraphs>56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Georgia</vt:lpstr>
      <vt:lpstr>Open Sans</vt:lpstr>
      <vt:lpstr>Office Theme</vt:lpstr>
      <vt:lpstr>Introduction to Fundamentals of Engineering (FE) Exam</vt:lpstr>
      <vt:lpstr>What is the Fundamentals of Engineering (FE) Exam?</vt:lpstr>
      <vt:lpstr>Why should I take the FE Exam?</vt:lpstr>
      <vt:lpstr>When should I take the FE exam?</vt:lpstr>
      <vt:lpstr>How do I register for taking the FE exam?</vt:lpstr>
      <vt:lpstr>What should I expect in the FE exam?</vt:lpstr>
      <vt:lpstr>What version of the FE exam is more appropriate for me?</vt:lpstr>
      <vt:lpstr>How do I prepare or study for the FE exam?</vt:lpstr>
      <vt:lpstr>Where can I find more information about the FE exam?</vt:lpstr>
      <vt:lpstr>Once I pass the FE exam, what steps do I need to follow to obtain the Engineer-in-Training (EIT) certification?</vt:lpstr>
      <vt:lpstr>What do I need to do to obtain a professional engineering license?</vt:lpstr>
      <vt:lpstr>Once I pass the PE exam, how do I apply for the PE license?</vt:lpstr>
      <vt:lpstr>Where can I find more information about the PE license application process?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LEADERSHIP INSTITUTE</dc:title>
  <dc:creator>Larua Root</dc:creator>
  <cp:lastModifiedBy>Alvarado, Jorge L</cp:lastModifiedBy>
  <cp:revision>8</cp:revision>
  <dcterms:created xsi:type="dcterms:W3CDTF">2017-04-06T15:59:40Z</dcterms:created>
  <dcterms:modified xsi:type="dcterms:W3CDTF">2023-04-06T04:27:55Z</dcterms:modified>
</cp:coreProperties>
</file>